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4"/>
  </p:notesMasterIdLst>
  <p:sldIdLst>
    <p:sldId id="270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5" r:id="rId13"/>
    <p:sldId id="396" r:id="rId14"/>
    <p:sldId id="397" r:id="rId15"/>
    <p:sldId id="394" r:id="rId16"/>
    <p:sldId id="401" r:id="rId17"/>
    <p:sldId id="402" r:id="rId18"/>
    <p:sldId id="403" r:id="rId19"/>
    <p:sldId id="393" r:id="rId20"/>
    <p:sldId id="398" r:id="rId21"/>
    <p:sldId id="399" r:id="rId22"/>
    <p:sldId id="272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ss Marietta" initials="KM" lastIdx="18" clrIdx="0">
    <p:extLst>
      <p:ext uri="{19B8F6BF-5375-455C-9EA6-DF929625EA0E}">
        <p15:presenceInfo xmlns:p15="http://schemas.microsoft.com/office/powerpoint/2012/main" userId="Kiss Mariet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968"/>
    <a:srgbClr val="FFAB0D"/>
    <a:srgbClr val="004735"/>
    <a:srgbClr val="192436"/>
    <a:srgbClr val="ED4C3A"/>
    <a:srgbClr val="E72F29"/>
    <a:srgbClr val="CB262C"/>
    <a:srgbClr val="0070C0"/>
    <a:srgbClr val="1A4E8E"/>
    <a:srgbClr val="4B3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éma alapján készült stílus 2 – 6. jelölőszín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éma alapján készült stílus 2 – 5. jelölőszín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Világos stílus 3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099" autoAdjust="0"/>
  </p:normalViewPr>
  <p:slideViewPr>
    <p:cSldViewPr snapToGrid="0">
      <p:cViewPr varScale="1">
        <p:scale>
          <a:sx n="95" d="100"/>
          <a:sy n="95" d="100"/>
        </p:scale>
        <p:origin x="111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F8093-0623-45AD-B81F-C1EBB6BC1C1E}" type="datetimeFigureOut">
              <a:rPr lang="hu-HU" smtClean="0"/>
              <a:t>2019.10.31.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7FD04-58E6-4720-8A24-0D3C591FD1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468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7FD04-58E6-4720-8A24-0D3C591FD1D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896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10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55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Szk</a:t>
            </a:r>
            <a:r>
              <a:rPr lang="hu-HU" dirty="0" smtClean="0"/>
              <a:t> – SZŰK KERESZTMETSZET</a:t>
            </a:r>
          </a:p>
          <a:p>
            <a:r>
              <a:rPr lang="hu-HU" dirty="0" smtClean="0"/>
              <a:t>K - KIHÍVÁS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11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19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Szk</a:t>
            </a:r>
            <a:r>
              <a:rPr lang="hu-HU" dirty="0" smtClean="0"/>
              <a:t> – SZŰK KERESZTMETSZET</a:t>
            </a:r>
          </a:p>
          <a:p>
            <a:r>
              <a:rPr lang="hu-HU" dirty="0" smtClean="0"/>
              <a:t>K </a:t>
            </a:r>
            <a:r>
              <a:rPr lang="hu-HU" smtClean="0"/>
              <a:t>- KIHÍVÁS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12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61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Szk</a:t>
            </a:r>
            <a:r>
              <a:rPr lang="hu-HU" dirty="0" smtClean="0"/>
              <a:t> – SZŰK KERESZTMETSZET</a:t>
            </a:r>
          </a:p>
          <a:p>
            <a:r>
              <a:rPr lang="hu-HU" dirty="0" smtClean="0"/>
              <a:t>K </a:t>
            </a:r>
            <a:r>
              <a:rPr lang="hu-HU" smtClean="0"/>
              <a:t>- KIHÍVÁS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13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78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14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26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Szk</a:t>
            </a:r>
            <a:r>
              <a:rPr lang="hu-HU" dirty="0" smtClean="0"/>
              <a:t> – SZŰK KERESZTMETSZET</a:t>
            </a:r>
          </a:p>
          <a:p>
            <a:r>
              <a:rPr lang="hu-HU" dirty="0" smtClean="0"/>
              <a:t>K - KIHÍVÁS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15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05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Szk</a:t>
            </a:r>
            <a:r>
              <a:rPr lang="hu-HU" dirty="0" smtClean="0"/>
              <a:t> – SZŰK KERESZTMETSZET</a:t>
            </a:r>
          </a:p>
          <a:p>
            <a:r>
              <a:rPr lang="hu-HU" dirty="0" smtClean="0"/>
              <a:t>K </a:t>
            </a:r>
            <a:r>
              <a:rPr lang="hu-HU" smtClean="0"/>
              <a:t>- KIHÍVÁS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16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01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Szk</a:t>
            </a:r>
            <a:r>
              <a:rPr lang="hu-HU" dirty="0" smtClean="0"/>
              <a:t> – SZŰK KERESZTMETSZET</a:t>
            </a:r>
          </a:p>
          <a:p>
            <a:r>
              <a:rPr lang="hu-HU" dirty="0" smtClean="0"/>
              <a:t>K </a:t>
            </a:r>
            <a:r>
              <a:rPr lang="hu-HU" smtClean="0"/>
              <a:t>- KIHÍVÁS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17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30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18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12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Szk</a:t>
            </a:r>
            <a:r>
              <a:rPr lang="hu-HU" dirty="0" smtClean="0"/>
              <a:t> – SZŰK KERESZTMETSZET</a:t>
            </a:r>
          </a:p>
          <a:p>
            <a:r>
              <a:rPr lang="hu-HU" dirty="0" smtClean="0"/>
              <a:t>K - KIHÍVÁS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19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9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0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Szk</a:t>
            </a:r>
            <a:r>
              <a:rPr lang="hu-HU" dirty="0" smtClean="0"/>
              <a:t> – SZŰK KERESZTMETSZET</a:t>
            </a:r>
          </a:p>
          <a:p>
            <a:r>
              <a:rPr lang="hu-HU" dirty="0" smtClean="0"/>
              <a:t>K </a:t>
            </a:r>
            <a:r>
              <a:rPr lang="hu-HU" smtClean="0"/>
              <a:t>- KIHÍVÁS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20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94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3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6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0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48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74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25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C62E-4A02-4AEA-9095-671F5B0DE82C}" type="slidenum">
              <a:rPr lang="hu-HU" smtClean="0">
                <a:solidFill>
                  <a:prstClr val="black"/>
                </a:solidFill>
              </a:rPr>
              <a:pPr/>
              <a:t>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8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14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16B9-12F3-4F83-9E79-C4592746DED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2565-0ECA-4C46-A56B-7F676937287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50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16B9-12F3-4F83-9E79-C4592746DED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2565-0ECA-4C46-A56B-7F676937287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35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16B9-12F3-4F83-9E79-C4592746DED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2565-0ECA-4C46-A56B-7F676937287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23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16B9-12F3-4F83-9E79-C4592746DED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2565-0ECA-4C46-A56B-7F676937287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4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16B9-12F3-4F83-9E79-C4592746DED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2565-0ECA-4C46-A56B-7F676937287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87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16B9-12F3-4F83-9E79-C4592746DED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2565-0ECA-4C46-A56B-7F676937287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49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16B9-12F3-4F83-9E79-C4592746DED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2565-0ECA-4C46-A56B-7F676937287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54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16B9-12F3-4F83-9E79-C4592746DED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2565-0ECA-4C46-A56B-7F676937287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6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16B9-12F3-4F83-9E79-C4592746DED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2565-0ECA-4C46-A56B-7F676937287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99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16B9-12F3-4F83-9E79-C4592746DED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2565-0ECA-4C46-A56B-7F676937287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27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16B9-12F3-4F83-9E79-C4592746DED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2565-0ECA-4C46-A56B-7F676937287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7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1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5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=""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=""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9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3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2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8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116B9-12F3-4F83-9E79-C4592746DED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B2565-0ECA-4C46-A56B-7F676937287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1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6958012" y="6032882"/>
            <a:ext cx="5233988" cy="823151"/>
          </a:xfrm>
          <a:prstGeom prst="rect">
            <a:avLst/>
          </a:prstGeom>
          <a:solidFill>
            <a:srgbClr val="094BA1"/>
          </a:solidFill>
          <a:ln>
            <a:solidFill>
              <a:srgbClr val="094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26" y="2130916"/>
            <a:ext cx="6872386" cy="2308324"/>
          </a:xfr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rPr>
              <a:t>Nehézségek és kihívások a hagyományos gabonatermesztésben – Tapasztalatok a CERERE projektben vállalt feladatok alapján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312" y="4608743"/>
            <a:ext cx="5077824" cy="746871"/>
          </a:xfrm>
          <a:noFill/>
        </p:spPr>
        <p:txBody>
          <a:bodyPr wrap="square" rtlCol="0">
            <a:spAutoFit/>
          </a:bodyPr>
          <a:lstStyle/>
          <a:p>
            <a:r>
              <a:rPr lang="hu-HU" sz="1900" dirty="0">
                <a:solidFill>
                  <a:schemeClr val="bg1"/>
                </a:solidFill>
                <a:latin typeface="Cambria" panose="02040503050406030204" pitchFamily="18" charset="0"/>
              </a:rPr>
              <a:t>Dr. Fehér András, </a:t>
            </a:r>
            <a:r>
              <a:rPr lang="hu-HU" sz="19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adjunktus</a:t>
            </a:r>
            <a:endParaRPr lang="hu-HU" sz="19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hu-HU" sz="1900" dirty="0" smtClean="0">
                <a:solidFill>
                  <a:schemeClr val="bg1"/>
                </a:solidFill>
                <a:latin typeface="Cambria" panose="02040503050406030204" pitchFamily="18" charset="0"/>
              </a:rPr>
              <a:t>Dr. Kiss Marietta, adjunktus</a:t>
            </a:r>
            <a:endParaRPr lang="hu-HU" sz="19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Alcím 2">
            <a:extLst>
              <a:ext uri="{FF2B5EF4-FFF2-40B4-BE49-F238E27FC236}">
                <a16:creationId xmlns="" xmlns:a16="http://schemas.microsoft.com/office/drawing/2014/main" id="{FA288B8D-A4D8-4A72-8E1D-1E4673E596E8}"/>
              </a:ext>
            </a:extLst>
          </p:cNvPr>
          <p:cNvSpPr txBox="1">
            <a:spLocks/>
          </p:cNvSpPr>
          <p:nvPr/>
        </p:nvSpPr>
        <p:spPr>
          <a:xfrm>
            <a:off x="2849617" y="6117109"/>
            <a:ext cx="4062673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>
                <a:latin typeface="DINPro-Medium" panose="02000503030000020004" pitchFamily="50" charset="0"/>
              </a:rPr>
              <a:t>Gazdaságtudományi Kar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>
                <a:latin typeface="DINPro-Medium" panose="02000503030000020004" pitchFamily="50" charset="0"/>
              </a:rPr>
              <a:t>Marketing és Kereskedelem Intézet</a:t>
            </a:r>
          </a:p>
        </p:txBody>
      </p:sp>
      <p:sp>
        <p:nvSpPr>
          <p:cNvPr id="5" name="Alcím 2">
            <a:extLst>
              <a:ext uri="{FF2B5EF4-FFF2-40B4-BE49-F238E27FC236}">
                <a16:creationId xmlns="" xmlns:a16="http://schemas.microsoft.com/office/drawing/2014/main" id="{FA288B8D-A4D8-4A72-8E1D-1E4673E596E8}"/>
              </a:ext>
            </a:extLst>
          </p:cNvPr>
          <p:cNvSpPr txBox="1">
            <a:spLocks/>
          </p:cNvSpPr>
          <p:nvPr/>
        </p:nvSpPr>
        <p:spPr>
          <a:xfrm>
            <a:off x="234267" y="62792"/>
            <a:ext cx="6515099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hu-HU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ctr"/>
            <a:r>
              <a:rPr lang="hu-HU" sz="1800" b="1" dirty="0">
                <a:solidFill>
                  <a:srgbClr val="FFAB0D"/>
                </a:solidFill>
              </a:rPr>
              <a:t>„CERERE” H2020 projekt </a:t>
            </a:r>
            <a:r>
              <a:rPr lang="hu-HU" sz="1800" b="1" dirty="0" err="1" smtClean="0">
                <a:solidFill>
                  <a:srgbClr val="FFAB0D"/>
                </a:solidFill>
              </a:rPr>
              <a:t>zárórendezvénye</a:t>
            </a:r>
            <a:endParaRPr lang="hu-HU" sz="1800" b="1" dirty="0" smtClean="0">
              <a:solidFill>
                <a:srgbClr val="FFAB0D"/>
              </a:solidFill>
            </a:endParaRPr>
          </a:p>
          <a:p>
            <a:pPr algn="ctr"/>
            <a:r>
              <a:rPr lang="hu-HU" sz="1800" b="1" dirty="0" smtClean="0">
                <a:solidFill>
                  <a:srgbClr val="FFAB0D"/>
                </a:solidFill>
              </a:rPr>
              <a:t>Debrecen, </a:t>
            </a:r>
            <a:r>
              <a:rPr lang="hu-HU" sz="1800" b="1" dirty="0">
                <a:solidFill>
                  <a:srgbClr val="FFAB0D"/>
                </a:solidFill>
              </a:rPr>
              <a:t>Kazánház Egyetemi Klub, 2019. október </a:t>
            </a:r>
            <a:r>
              <a:rPr lang="hu-HU" sz="1800" b="1" dirty="0" smtClean="0">
                <a:solidFill>
                  <a:srgbClr val="FFAB0D"/>
                </a:solidFill>
              </a:rPr>
              <a:t>31.</a:t>
            </a:r>
          </a:p>
        </p:txBody>
      </p:sp>
      <p:sp>
        <p:nvSpPr>
          <p:cNvPr id="10" name="Téglalap 9"/>
          <p:cNvSpPr/>
          <p:nvPr/>
        </p:nvSpPr>
        <p:spPr>
          <a:xfrm>
            <a:off x="6912290" y="6032883"/>
            <a:ext cx="5326231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0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prezentáció „CERERE 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Reneszánsz a vidéki Európában: alacsony szerves tartalmú élelmiszer rendszerek beágyazása a táplálkozásba -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Cereal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Renaissance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Rural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Europe: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embedding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low-input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(CERERE)”, Szerződésszám: </a:t>
            </a:r>
            <a:r>
              <a:rPr lang="hu-HU" sz="10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727848 keretein belül készült.</a:t>
            </a:r>
            <a:endParaRPr lang="hu-HU" sz="1050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 flipH="1">
            <a:off x="6958013" y="5932496"/>
            <a:ext cx="0" cy="936000"/>
          </a:xfrm>
          <a:prstGeom prst="line">
            <a:avLst/>
          </a:prstGeom>
          <a:ln>
            <a:solidFill>
              <a:srgbClr val="8D8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70" y="889750"/>
            <a:ext cx="2206366" cy="107166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1131281" y="874791"/>
            <a:ext cx="2151147" cy="10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235975" y="225071"/>
            <a:ext cx="11754464" cy="815877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1836" y="148396"/>
            <a:ext cx="113847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z </a:t>
            </a:r>
            <a:r>
              <a:rPr lang="hu-HU" sz="2600" b="1" u="sng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agronómiai fenntarthatósággal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kapcsolatos kihívások és szűk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keresztmetszetek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730517"/>
              </p:ext>
            </p:extLst>
          </p:nvPr>
        </p:nvGraphicFramePr>
        <p:xfrm>
          <a:off x="235975" y="1155808"/>
          <a:ext cx="11754465" cy="5575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446"/>
                <a:gridCol w="3208421"/>
                <a:gridCol w="3801979"/>
                <a:gridCol w="3295619"/>
              </a:tblGrid>
              <a:tr h="2828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Fő szint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4" marR="39494" marT="0" marB="0" anchor="b">
                    <a:solidFill>
                      <a:srgbClr val="0047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AGRONÓMIAI</a:t>
                      </a:r>
                      <a:r>
                        <a:rPr lang="hu-HU" sz="1800" baseline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FENNTARTHATÓSÁGI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89" marR="39494" marT="0" marB="0" anchor="ctr">
                    <a:solidFill>
                      <a:srgbClr val="0047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137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Alsóbb</a:t>
                      </a:r>
                      <a:r>
                        <a:rPr lang="hu-HU" sz="24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szint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4" marR="39494" marT="0" marB="0" anchor="ctr">
                    <a:solidFill>
                      <a:srgbClr val="FFAB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err="1">
                          <a:effectLst/>
                          <a:latin typeface="Cambria" panose="02040503050406030204" pitchFamily="18" charset="0"/>
                        </a:rPr>
                        <a:t>Biodiverzitás</a:t>
                      </a:r>
                      <a:endParaRPr lang="hu-HU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89" marR="3949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mbria" panose="02040503050406030204" pitchFamily="18" charset="0"/>
                        </a:rPr>
                        <a:t>Klímaváltozás</a:t>
                      </a:r>
                      <a:endParaRPr lang="hu-HU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10" marR="3949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mbria" panose="02040503050406030204" pitchFamily="18" charset="0"/>
                        </a:rPr>
                        <a:t>Együttélés a modern növénynemesítéssel</a:t>
                      </a:r>
                      <a:endParaRPr lang="hu-HU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10" marR="3949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39631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Közvetlen okok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89" marR="39494" marT="0" marB="0" anchor="ctr">
                    <a:solidFill>
                      <a:srgbClr val="88B9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Kihasználatlan módszerek a sokféleségben rejlő igen magas potenciál kihasználására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10" marR="394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Extrém időjárási viszonyok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10" marR="394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</a:rPr>
                        <a:t>A GMO-k és a rejtett GMO-k szomszédos növényterületeinek veszélye (gabonafélékben)</a:t>
                      </a:r>
                      <a:endParaRPr lang="hu-HU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10" marR="394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8104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Kevés fajta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10" marR="394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Problémák a kevésbé szárazságtűrő fajtákkal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10" marR="394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A hagyományos fajták biotechnológián alapuló modern fajtákkal történő szennyezettségének visszafordíthatatlansága (átláthatóság hiánya a vetőmag-társaságok részéről)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10" marR="394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377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A szerveződések kibővítése a diverzitás újra felfedezése érdekében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10" marR="394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Termelési instabilitás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10" marR="394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10" marR="394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14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</a:rPr>
                        <a:t>Genetikai erózió</a:t>
                      </a:r>
                      <a:endParaRPr lang="hu-HU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10" marR="394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4" marR="394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4" marR="394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54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235975" y="225071"/>
            <a:ext cx="11754464" cy="815877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381836" y="148396"/>
            <a:ext cx="113847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z </a:t>
            </a:r>
            <a:r>
              <a:rPr lang="hu-HU" sz="2600" b="1" u="sng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agronómiai fenntarthatósággal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kapcsolatos kihívások és szűk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keresztmetszetek - KÖVETKEZTETÉSEK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346715" y="1668260"/>
            <a:ext cx="11551706" cy="1328023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E</a:t>
            </a:r>
            <a:r>
              <a:rPr lang="hu-HU" dirty="0" smtClean="0">
                <a:solidFill>
                  <a:schemeClr val="bg1"/>
                </a:solidFill>
              </a:rPr>
              <a:t>zen </a:t>
            </a:r>
            <a:r>
              <a:rPr lang="hu-HU" dirty="0">
                <a:solidFill>
                  <a:schemeClr val="bg1"/>
                </a:solidFill>
              </a:rPr>
              <a:t>alternatív gabonatermesztési rendszerek agronómiai fenntarthatósága egyértelműen függ a </a:t>
            </a:r>
            <a:r>
              <a:rPr lang="hu-HU" u="sng" dirty="0">
                <a:solidFill>
                  <a:schemeClr val="bg1"/>
                </a:solidFill>
              </a:rPr>
              <a:t>gabonafélék </a:t>
            </a:r>
            <a:r>
              <a:rPr lang="hu-HU" u="sng" dirty="0" err="1">
                <a:solidFill>
                  <a:schemeClr val="bg1"/>
                </a:solidFill>
              </a:rPr>
              <a:t>biodiverzitásától</a:t>
            </a:r>
            <a:r>
              <a:rPr lang="hu-HU" u="sng" dirty="0">
                <a:solidFill>
                  <a:schemeClr val="bg1"/>
                </a:solidFill>
              </a:rPr>
              <a:t>, az éghajlatváltozástól és a modern növénynemesítés </a:t>
            </a:r>
            <a:r>
              <a:rPr lang="hu-HU" u="sng" dirty="0" smtClean="0">
                <a:solidFill>
                  <a:schemeClr val="bg1"/>
                </a:solidFill>
              </a:rPr>
              <a:t>kihívásaitól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1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235975" y="225071"/>
            <a:ext cx="11754464" cy="815877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381836" y="148396"/>
            <a:ext cx="113847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z </a:t>
            </a:r>
            <a:r>
              <a:rPr lang="hu-HU" sz="2600" b="1" u="sng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agronómiai fenntarthatósággal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kapcsolatos kihívások és szűk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keresztmetszetek - KÖVETKEZTETÉSEK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342013" y="1713240"/>
            <a:ext cx="11521326" cy="1736646"/>
          </a:xfrm>
          <a:prstGeom prst="roundRect">
            <a:avLst/>
          </a:prstGeom>
          <a:solidFill>
            <a:srgbClr val="FFAB0D"/>
          </a:solidFill>
          <a:ln w="38100">
            <a:solidFill>
              <a:srgbClr val="00473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600"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sz="2400" b="1" dirty="0" smtClean="0"/>
              <a:t>SZ.K.: </a:t>
            </a:r>
            <a:r>
              <a:rPr lang="hu-HU" sz="2400" dirty="0"/>
              <a:t>A </a:t>
            </a:r>
            <a:r>
              <a:rPr lang="hu-HU" sz="2400" u="sng" dirty="0"/>
              <a:t>termelési rendszerek</a:t>
            </a:r>
            <a:r>
              <a:rPr lang="hu-HU" sz="2400" dirty="0"/>
              <a:t>, amelyek továbbra is a modern fajtáktól függenek, </a:t>
            </a:r>
            <a:r>
              <a:rPr lang="hu-HU" sz="2400" u="sng" dirty="0"/>
              <a:t>műszaki szempontból törékenyebbnek tűnnek</a:t>
            </a:r>
            <a:r>
              <a:rPr lang="hu-HU" sz="2400" dirty="0"/>
              <a:t>, mivel fennáll mind a genetikai erózió, mind pedig a biotechnológiával történő szennyezés veszélye, és így nehézségekbe ütközhetnek az ökológiai követelmények teljesítése </a:t>
            </a:r>
            <a:r>
              <a:rPr lang="hu-HU" sz="2400" dirty="0" smtClean="0"/>
              <a:t>során. </a:t>
            </a:r>
            <a:endParaRPr lang="hu-HU" sz="24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291609" y="3998008"/>
            <a:ext cx="11475010" cy="919401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b="1" dirty="0" smtClean="0">
                <a:solidFill>
                  <a:schemeClr val="bg1"/>
                </a:solidFill>
              </a:rPr>
              <a:t>K.: </a:t>
            </a:r>
            <a:r>
              <a:rPr lang="hu-HU" u="sng" dirty="0">
                <a:solidFill>
                  <a:schemeClr val="bg1"/>
                </a:solidFill>
              </a:rPr>
              <a:t>N</a:t>
            </a:r>
            <a:r>
              <a:rPr lang="hu-HU" u="sng" dirty="0" smtClean="0">
                <a:solidFill>
                  <a:schemeClr val="bg1"/>
                </a:solidFill>
              </a:rPr>
              <a:t>agyobb </a:t>
            </a:r>
            <a:r>
              <a:rPr lang="hu-HU" u="sng" dirty="0">
                <a:solidFill>
                  <a:schemeClr val="bg1"/>
                </a:solidFill>
              </a:rPr>
              <a:t>átláthatóságot </a:t>
            </a:r>
            <a:r>
              <a:rPr lang="hu-HU" u="sng" dirty="0" smtClean="0">
                <a:solidFill>
                  <a:schemeClr val="bg1"/>
                </a:solidFill>
              </a:rPr>
              <a:t>kell elérni a </a:t>
            </a:r>
            <a:r>
              <a:rPr lang="hu-HU" u="sng" dirty="0">
                <a:solidFill>
                  <a:schemeClr val="bg1"/>
                </a:solidFill>
              </a:rPr>
              <a:t>vetőmag-társaságok részéről</a:t>
            </a:r>
            <a:r>
              <a:rPr lang="hu-HU" dirty="0">
                <a:solidFill>
                  <a:schemeClr val="bg1"/>
                </a:solidFill>
              </a:rPr>
              <a:t>, hogy garanciát biztosítsanak az ökológiai ágazat </a:t>
            </a:r>
            <a:r>
              <a:rPr lang="hu-HU" dirty="0" smtClean="0">
                <a:solidFill>
                  <a:schemeClr val="bg1"/>
                </a:solidFill>
              </a:rPr>
              <a:t>számára.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2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235975" y="225071"/>
            <a:ext cx="11754464" cy="815877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381836" y="148396"/>
            <a:ext cx="113847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z </a:t>
            </a:r>
            <a:r>
              <a:rPr lang="hu-HU" sz="2600" b="1" u="sng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agronómiai fenntarthatósággal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kapcsolatos kihívások és szűk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keresztmetszetek - KÖVETKEZTETÉSEK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291609" y="1597055"/>
            <a:ext cx="11521326" cy="919401"/>
          </a:xfrm>
          <a:prstGeom prst="roundRect">
            <a:avLst/>
          </a:prstGeom>
          <a:solidFill>
            <a:srgbClr val="FFAB0D"/>
          </a:solidFill>
          <a:ln w="38100">
            <a:solidFill>
              <a:srgbClr val="00473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600"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sz="2400" b="1" dirty="0" smtClean="0"/>
              <a:t>SZ.K.: </a:t>
            </a:r>
            <a:r>
              <a:rPr lang="hu-HU" sz="2400" dirty="0" smtClean="0"/>
              <a:t>A </a:t>
            </a:r>
            <a:r>
              <a:rPr lang="hu-HU" sz="2400" dirty="0"/>
              <a:t>gazdák fajtáin alapuló termelési rendszerek </a:t>
            </a:r>
            <a:r>
              <a:rPr lang="hu-HU" sz="2400" u="sng" dirty="0"/>
              <a:t>szervezeti korlátokkal </a:t>
            </a:r>
            <a:r>
              <a:rPr lang="hu-HU" sz="2400" dirty="0"/>
              <a:t>néznek </a:t>
            </a:r>
            <a:r>
              <a:rPr lang="hu-HU" sz="2400" dirty="0" smtClean="0"/>
              <a:t>szembe.</a:t>
            </a:r>
            <a:endParaRPr lang="hu-HU" sz="24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291609" y="2885560"/>
            <a:ext cx="11475010" cy="919401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b="1" dirty="0" smtClean="0">
                <a:solidFill>
                  <a:schemeClr val="bg1"/>
                </a:solidFill>
              </a:rPr>
              <a:t>K.: </a:t>
            </a:r>
            <a:r>
              <a:rPr lang="hu-HU" dirty="0" smtClean="0">
                <a:solidFill>
                  <a:schemeClr val="bg1"/>
                </a:solidFill>
              </a:rPr>
              <a:t>Számukra </a:t>
            </a:r>
            <a:r>
              <a:rPr lang="hu-HU" dirty="0">
                <a:solidFill>
                  <a:schemeClr val="bg1"/>
                </a:solidFill>
              </a:rPr>
              <a:t>fontos kihívás a sokszínűség kezelésének, új módszereinek előmozdítása és a </a:t>
            </a:r>
            <a:r>
              <a:rPr lang="hu-HU" u="sng" dirty="0">
                <a:solidFill>
                  <a:schemeClr val="bg1"/>
                </a:solidFill>
              </a:rPr>
              <a:t>termelői szövetkezések </a:t>
            </a:r>
            <a:r>
              <a:rPr lang="hu-HU" u="sng" dirty="0" smtClean="0">
                <a:solidFill>
                  <a:schemeClr val="bg1"/>
                </a:solidFill>
              </a:rPr>
              <a:t>bővítése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8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235975" y="225072"/>
            <a:ext cx="11754464" cy="415768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1836" y="148396"/>
            <a:ext cx="113847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hu-HU" sz="2600" b="1" u="sng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termelési lánchoz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kapcsolódó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kihívások 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és szűk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keresztmetszetek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27769"/>
              </p:ext>
            </p:extLst>
          </p:nvPr>
        </p:nvGraphicFramePr>
        <p:xfrm>
          <a:off x="235975" y="729410"/>
          <a:ext cx="11754462" cy="5973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6151"/>
                <a:gridCol w="256507"/>
                <a:gridCol w="537750"/>
                <a:gridCol w="1371428"/>
                <a:gridCol w="1623951"/>
                <a:gridCol w="256154"/>
                <a:gridCol w="41098"/>
                <a:gridCol w="2923512"/>
                <a:gridCol w="1828800"/>
                <a:gridCol w="1579111"/>
              </a:tblGrid>
              <a:tr h="449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Fő szint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b">
                    <a:solidFill>
                      <a:srgbClr val="004735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TERMELÉSI LÁNC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" marR="7849" marT="0" marB="0" anchor="ctr">
                    <a:solidFill>
                      <a:srgbClr val="0047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039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Alsóbb</a:t>
                      </a:r>
                      <a:r>
                        <a:rPr lang="hu-HU" sz="18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szint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rgbClr val="FFAB0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Növénynemesítés az ellenálló képesség és a minőség növeléséért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" marR="784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Magtermesztés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Munka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Feldolgozás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Kutatás és fejlesztés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9313"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Közvetlen okok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" marR="7849" marT="0" marB="0" anchor="ctr">
                    <a:solidFill>
                      <a:srgbClr val="88B96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Különböző közösségek ugyanazt a fajtát termesztik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ambria" panose="02040503050406030204" pitchFamily="18" charset="0"/>
                        </a:rPr>
                        <a:t>A genetikai háttér hozzáférhetősége</a:t>
                      </a:r>
                      <a:endParaRPr lang="hu-HU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ambria" panose="02040503050406030204" pitchFamily="18" charset="0"/>
                        </a:rPr>
                        <a:t>Megőrzés</a:t>
                      </a:r>
                      <a:endParaRPr lang="hu-HU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ambria" panose="02040503050406030204" pitchFamily="18" charset="0"/>
                        </a:rPr>
                        <a:t>Nincsenek átvett sztenderdek (higiénia)</a:t>
                      </a:r>
                      <a:endParaRPr lang="hu-HU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ambria" panose="02040503050406030204" pitchFamily="18" charset="0"/>
                        </a:rPr>
                        <a:t>Pénzügyi problémák</a:t>
                      </a:r>
                      <a:endParaRPr lang="hu-HU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23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ambria" panose="02040503050406030204" pitchFamily="18" charset="0"/>
                        </a:rPr>
                        <a:t>Tudásfacilitátor</a:t>
                      </a:r>
                      <a:endParaRPr lang="hu-HU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Minőség-menedzsment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Nincs megfelelő képzési szervezet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ambria" panose="02040503050406030204" pitchFamily="18" charset="0"/>
                        </a:rPr>
                        <a:t>Nincsenek adaptált piaci láncok</a:t>
                      </a:r>
                      <a:endParaRPr lang="hu-HU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ambria" panose="02040503050406030204" pitchFamily="18" charset="0"/>
                        </a:rPr>
                        <a:t>A kutatás hiánya</a:t>
                      </a:r>
                      <a:endParaRPr lang="hu-HU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3476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ambria" panose="02040503050406030204" pitchFamily="18" charset="0"/>
                        </a:rPr>
                        <a:t>Érzékenység az időjárásra</a:t>
                      </a:r>
                      <a:endParaRPr lang="hu-HU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A biotermékek identitásvesztése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Időmenedzsment (nincs idő a gazdaságban végzett kutatásra)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Minőségmenedzsment (liszt)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  <a:latin typeface="Cambria" panose="02040503050406030204" pitchFamily="18" charset="0"/>
                        </a:rPr>
                        <a:t>Transz-diszciplinaritás</a:t>
                      </a: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 és többszereplős megközelítés (kutatási központok, egyetemek)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6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A termelők magas átlagéletkora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62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ambria" panose="02040503050406030204" pitchFamily="18" charset="0"/>
                        </a:rPr>
                        <a:t>A képzett munkaerő alacsony száma</a:t>
                      </a:r>
                      <a:endParaRPr lang="hu-HU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3704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Megszakadt a fiatalok bevonása az egyesületbe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" marR="784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4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346715" y="1668260"/>
            <a:ext cx="11551706" cy="2145268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kihívások és a szűk keresztmetszetek a </a:t>
            </a:r>
            <a:r>
              <a:rPr lang="hu-HU" u="sng" dirty="0">
                <a:solidFill>
                  <a:schemeClr val="bg1"/>
                </a:solidFill>
              </a:rPr>
              <a:t>termelési lánc teljes spektrumát lefedik</a:t>
            </a:r>
            <a:r>
              <a:rPr lang="hu-HU" dirty="0">
                <a:solidFill>
                  <a:schemeClr val="bg1"/>
                </a:solidFill>
              </a:rPr>
              <a:t>, kezdve a </a:t>
            </a:r>
            <a:r>
              <a:rPr lang="hu-HU" dirty="0" smtClean="0">
                <a:solidFill>
                  <a:schemeClr val="bg1"/>
                </a:solidFill>
              </a:rPr>
              <a:t>vetőmagtermesztéssel </a:t>
            </a:r>
            <a:r>
              <a:rPr lang="hu-HU" dirty="0">
                <a:solidFill>
                  <a:schemeClr val="bg1"/>
                </a:solidFill>
              </a:rPr>
              <a:t>és a növénynemesítéssel szemben a rugalmasság és minőség érdekében, majd a munkával kapcsolatos, illetve feldolgozási kihívásokkal és szűk keresztmetszetekkel a termelési lánc mentén, végül pedig kutatási és fejlesztési kihívásokkal.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35975" y="225072"/>
            <a:ext cx="11754464" cy="815876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81836" y="148396"/>
            <a:ext cx="113847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hu-HU" sz="2600" b="1" u="sng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termelési lánchoz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kapcsolódó kihívások és szűk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keresztmetszetek - KÖVETKEZTETÉSEK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3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29" name="Szövegdoboz 28"/>
          <p:cNvSpPr txBox="1"/>
          <p:nvPr/>
        </p:nvSpPr>
        <p:spPr>
          <a:xfrm>
            <a:off x="342013" y="1344178"/>
            <a:ext cx="11521326" cy="919401"/>
          </a:xfrm>
          <a:prstGeom prst="roundRect">
            <a:avLst/>
          </a:prstGeom>
          <a:solidFill>
            <a:srgbClr val="FFAB0D"/>
          </a:solidFill>
          <a:ln w="38100">
            <a:solidFill>
              <a:srgbClr val="00473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600"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sz="2400" b="1" dirty="0" smtClean="0"/>
              <a:t>SZ.K.: </a:t>
            </a:r>
            <a:r>
              <a:rPr lang="hu-HU" sz="2400" dirty="0"/>
              <a:t>A szűk keresztmetszetek </a:t>
            </a:r>
            <a:r>
              <a:rPr lang="hu-HU" sz="2400" u="sng" dirty="0"/>
              <a:t>eltérőek az európai régiók és a mezőgazdasági termelők szövetkezések iránti elkötelezettsége </a:t>
            </a:r>
            <a:r>
              <a:rPr lang="hu-HU" sz="2400" dirty="0" smtClean="0"/>
              <a:t>szerint.</a:t>
            </a:r>
            <a:endParaRPr lang="hu-HU" sz="24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13564" y="2465378"/>
            <a:ext cx="11521326" cy="1736646"/>
          </a:xfrm>
          <a:prstGeom prst="roundRect">
            <a:avLst/>
          </a:prstGeom>
          <a:solidFill>
            <a:srgbClr val="FFAB0D"/>
          </a:solidFill>
          <a:ln w="38100">
            <a:solidFill>
              <a:srgbClr val="00473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600"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sz="2400" b="1" dirty="0" smtClean="0"/>
              <a:t>SZ.K.: </a:t>
            </a:r>
            <a:r>
              <a:rPr lang="hu-HU" sz="2400" dirty="0"/>
              <a:t>A</a:t>
            </a:r>
            <a:r>
              <a:rPr lang="hu-HU" sz="2400" dirty="0" smtClean="0"/>
              <a:t>z </a:t>
            </a:r>
            <a:r>
              <a:rPr lang="hu-HU" sz="2400" u="sng" dirty="0"/>
              <a:t>ökológiai kutatás továbbra is az intézményekben koncentrálódik</a:t>
            </a:r>
            <a:r>
              <a:rPr lang="hu-HU" sz="2400" dirty="0"/>
              <a:t>, a művelés sokfélesége továbbra is gyenge, mivel kevés figyelmet szentelnek az ökológiai nemesítésnek. Ráadásul </a:t>
            </a:r>
            <a:r>
              <a:rPr lang="hu-HU" sz="2400" u="sng" dirty="0"/>
              <a:t>kevés kutató képzett az </a:t>
            </a:r>
            <a:r>
              <a:rPr lang="hu-HU" sz="2400" u="sng" dirty="0" err="1"/>
              <a:t>interdiszciplinaritás</a:t>
            </a:r>
            <a:r>
              <a:rPr lang="hu-HU" sz="2400" u="sng" dirty="0"/>
              <a:t> és a többszereplős megközelítés témájában</a:t>
            </a:r>
            <a:r>
              <a:rPr lang="hu-HU" sz="2400" dirty="0"/>
              <a:t>. 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13564" y="4444323"/>
            <a:ext cx="11521326" cy="510778"/>
          </a:xfrm>
          <a:prstGeom prst="roundRect">
            <a:avLst/>
          </a:prstGeom>
          <a:solidFill>
            <a:srgbClr val="FFAB0D"/>
          </a:solidFill>
          <a:ln w="38100">
            <a:solidFill>
              <a:srgbClr val="00473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600"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sz="2400" b="1" dirty="0" smtClean="0"/>
              <a:t>SZ.K.: </a:t>
            </a:r>
            <a:r>
              <a:rPr lang="hu-HU" sz="2400" dirty="0"/>
              <a:t>Az élelmiszerláncon belül a </a:t>
            </a:r>
            <a:r>
              <a:rPr lang="hu-HU" sz="2400" u="sng" dirty="0"/>
              <a:t>higiéniai normákat </a:t>
            </a:r>
            <a:r>
              <a:rPr lang="hu-HU" sz="2400" u="sng" dirty="0" smtClean="0"/>
              <a:t>nem </a:t>
            </a:r>
            <a:r>
              <a:rPr lang="hu-HU" sz="2400" u="sng" dirty="0"/>
              <a:t>tekintik követendőnek</a:t>
            </a:r>
            <a:r>
              <a:rPr lang="hu-HU" sz="2400" dirty="0"/>
              <a:t>. 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313564" y="5234052"/>
            <a:ext cx="11521326" cy="919401"/>
          </a:xfrm>
          <a:prstGeom prst="roundRect">
            <a:avLst/>
          </a:prstGeom>
          <a:solidFill>
            <a:srgbClr val="FFAB0D"/>
          </a:solidFill>
          <a:ln w="38100">
            <a:solidFill>
              <a:srgbClr val="00473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600"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sz="2400" b="1" dirty="0" smtClean="0"/>
              <a:t>SZ.K.: </a:t>
            </a:r>
            <a:r>
              <a:rPr lang="hu-HU" sz="2400" dirty="0"/>
              <a:t>Egyes országokban a </a:t>
            </a:r>
            <a:r>
              <a:rPr lang="hu-HU" sz="2400" u="sng" dirty="0"/>
              <a:t>gazdálkodók életkora növekszik</a:t>
            </a:r>
            <a:r>
              <a:rPr lang="hu-HU" sz="2400" dirty="0"/>
              <a:t>, néhány csoportban viszonylag </a:t>
            </a:r>
            <a:r>
              <a:rPr lang="hu-HU" sz="2400" u="sng" dirty="0"/>
              <a:t>kevés fiatal gazdálkodóval</a:t>
            </a:r>
            <a:r>
              <a:rPr lang="hu-HU" sz="2400" dirty="0"/>
              <a:t>. 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35975" y="225072"/>
            <a:ext cx="11754464" cy="815876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1836" y="148396"/>
            <a:ext cx="113847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hu-HU" sz="2600" b="1" u="sng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termelési lánchoz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kapcsolódó kihívások és szűk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keresztmetszetek - KÖVETKEZTETÉSEK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9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30" name="Szövegdoboz 29"/>
          <p:cNvSpPr txBox="1"/>
          <p:nvPr/>
        </p:nvSpPr>
        <p:spPr>
          <a:xfrm>
            <a:off x="351771" y="1378597"/>
            <a:ext cx="11475010" cy="1328023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b="1" dirty="0" smtClean="0">
                <a:solidFill>
                  <a:schemeClr val="bg1"/>
                </a:solidFill>
              </a:rPr>
              <a:t>K.: </a:t>
            </a:r>
            <a:r>
              <a:rPr lang="hu-HU" dirty="0">
                <a:solidFill>
                  <a:schemeClr val="bg1"/>
                </a:solidFill>
              </a:rPr>
              <a:t>E</a:t>
            </a:r>
            <a:r>
              <a:rPr lang="hu-HU" dirty="0" smtClean="0">
                <a:solidFill>
                  <a:schemeClr val="bg1"/>
                </a:solidFill>
              </a:rPr>
              <a:t>gy </a:t>
            </a:r>
            <a:r>
              <a:rPr lang="hu-HU" u="sng" dirty="0">
                <a:solidFill>
                  <a:schemeClr val="bg1"/>
                </a:solidFill>
              </a:rPr>
              <a:t>tudáslánc létrehozása a gazdaságon belüli nemesítéstől a gazdaságon belüli feldolgozásig</a:t>
            </a:r>
            <a:r>
              <a:rPr lang="hu-HU" dirty="0">
                <a:solidFill>
                  <a:schemeClr val="bg1"/>
                </a:solidFill>
              </a:rPr>
              <a:t>, a vetőmag-kínálat és a piaci lánc adaptálása érdekében, új speciális képzések révén.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351771" y="2937830"/>
            <a:ext cx="11475010" cy="919401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b="1" dirty="0" smtClean="0">
                <a:solidFill>
                  <a:schemeClr val="bg1"/>
                </a:solidFill>
              </a:rPr>
              <a:t>K.: </a:t>
            </a:r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u="sng" dirty="0" smtClean="0">
                <a:solidFill>
                  <a:schemeClr val="bg1"/>
                </a:solidFill>
              </a:rPr>
              <a:t>szabályozási </a:t>
            </a:r>
            <a:r>
              <a:rPr lang="hu-HU" u="sng" dirty="0">
                <a:solidFill>
                  <a:schemeClr val="bg1"/>
                </a:solidFill>
              </a:rPr>
              <a:t>környezet fejlesztése </a:t>
            </a:r>
            <a:r>
              <a:rPr lang="hu-HU" dirty="0">
                <a:solidFill>
                  <a:schemeClr val="bg1"/>
                </a:solidFill>
              </a:rPr>
              <a:t>a folyamatok diverzifikációjának elősegítése érdekében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36722" y="4064454"/>
            <a:ext cx="11475010" cy="919401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b="1" dirty="0" smtClean="0">
                <a:solidFill>
                  <a:schemeClr val="bg1"/>
                </a:solidFill>
              </a:rPr>
              <a:t>K.: A</a:t>
            </a:r>
            <a:r>
              <a:rPr lang="hu-HU" dirty="0" smtClean="0">
                <a:solidFill>
                  <a:schemeClr val="bg1"/>
                </a:solidFill>
              </a:rPr>
              <a:t>z </a:t>
            </a:r>
            <a:r>
              <a:rPr lang="hu-HU" u="sng" dirty="0">
                <a:solidFill>
                  <a:schemeClr val="bg1"/>
                </a:solidFill>
              </a:rPr>
              <a:t>ökológiai gazdálkodás és a fiatal mezőgazdasági termelők számára</a:t>
            </a:r>
            <a:r>
              <a:rPr lang="hu-HU" dirty="0">
                <a:solidFill>
                  <a:schemeClr val="bg1"/>
                </a:solidFill>
              </a:rPr>
              <a:t> elérhető földterületek rendelkezésre bocsátása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336722" y="5216821"/>
            <a:ext cx="11475010" cy="919401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b="1" dirty="0" smtClean="0">
                <a:solidFill>
                  <a:schemeClr val="bg1"/>
                </a:solidFill>
              </a:rPr>
              <a:t>K.: </a:t>
            </a:r>
            <a:r>
              <a:rPr lang="hu-HU" u="sng" dirty="0">
                <a:solidFill>
                  <a:schemeClr val="bg1"/>
                </a:solidFill>
              </a:rPr>
              <a:t>Ú</a:t>
            </a:r>
            <a:r>
              <a:rPr lang="hu-HU" u="sng" dirty="0" smtClean="0">
                <a:solidFill>
                  <a:schemeClr val="bg1"/>
                </a:solidFill>
              </a:rPr>
              <a:t>j </a:t>
            </a:r>
            <a:r>
              <a:rPr lang="hu-HU" u="sng" dirty="0">
                <a:solidFill>
                  <a:schemeClr val="bg1"/>
                </a:solidFill>
              </a:rPr>
              <a:t>piaci szervezetek alapítása</a:t>
            </a:r>
            <a:r>
              <a:rPr lang="hu-HU" dirty="0">
                <a:solidFill>
                  <a:schemeClr val="bg1"/>
                </a:solidFill>
              </a:rPr>
              <a:t>, melyek célja a gazdaságban termesztett új fajták értékkel való felruházása.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35975" y="225072"/>
            <a:ext cx="11754464" cy="815876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1836" y="148396"/>
            <a:ext cx="113847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hu-HU" sz="2600" b="1" u="sng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termelési lánchoz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kapcsolódó kihívások és szűk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keresztmetszetek - KÖVETKEZTETÉSEK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3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235975" y="225072"/>
            <a:ext cx="11754464" cy="415768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1836" y="148396"/>
            <a:ext cx="113847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hu-HU" sz="2600" b="1" u="sng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gazdasággal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kapcsolatos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kihívások 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és szűk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keresztmetszetek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847798"/>
              </p:ext>
            </p:extLst>
          </p:nvPr>
        </p:nvGraphicFramePr>
        <p:xfrm>
          <a:off x="186465" y="685911"/>
          <a:ext cx="11775524" cy="6001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2224"/>
                <a:gridCol w="2919663"/>
                <a:gridCol w="3112168"/>
                <a:gridCol w="4001469"/>
              </a:tblGrid>
              <a:tr h="3572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Fő szint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" marR="4364" marT="0" marB="0" anchor="ctr">
                    <a:solidFill>
                      <a:srgbClr val="0047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GAZDASÁGI SZEMPONTOK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" marR="4364" marT="0" marB="0" anchor="ctr">
                    <a:solidFill>
                      <a:srgbClr val="0047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107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Alsóbb</a:t>
                      </a:r>
                      <a:r>
                        <a:rPr lang="hu-HU" sz="24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szint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" marR="4364" marT="0" marB="0" anchor="ctr">
                    <a:solidFill>
                      <a:srgbClr val="FFAB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mbria" panose="02040503050406030204" pitchFamily="18" charset="0"/>
                        </a:rPr>
                        <a:t>Gazdasági fenntarthatóság</a:t>
                      </a:r>
                      <a:endParaRPr lang="hu-HU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" marR="436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mbria" panose="02040503050406030204" pitchFamily="18" charset="0"/>
                        </a:rPr>
                        <a:t>Piac</a:t>
                      </a:r>
                      <a:endParaRPr lang="hu-HU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  <a:latin typeface="Cambria" panose="02040503050406030204" pitchFamily="18" charset="0"/>
                        </a:rPr>
                        <a:t>Bizonytalan </a:t>
                      </a:r>
                      <a:r>
                        <a:rPr lang="hu-HU" sz="2400" dirty="0">
                          <a:effectLst/>
                          <a:latin typeface="Cambria" panose="02040503050406030204" pitchFamily="18" charset="0"/>
                        </a:rPr>
                        <a:t>versenyképesség</a:t>
                      </a:r>
                      <a:endParaRPr lang="hu-HU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99102"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Közvetlen okok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" marR="4364" marT="0" marB="0" anchor="ctr">
                    <a:solidFill>
                      <a:srgbClr val="88B9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Méretgazdaságossági problémák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</a:rPr>
                        <a:t>Hozzáférhetőség a fogyasztók részéről</a:t>
                      </a:r>
                      <a:endParaRPr lang="hu-HU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</a:rPr>
                        <a:t>Át nem vett szabályozások</a:t>
                      </a:r>
                      <a:endParaRPr lang="hu-HU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2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Gépesítettség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A döntéshozók és az állampolgárok információhiánya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Az élelmiszerárak nem tükrözik az élelmiszerek valódi értékét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603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A gazdaságokban történő kutatási és termelési tevékenységet is értékelni szükséges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Etikátlan hozzáállás a nagy </a:t>
                      </a:r>
                      <a:r>
                        <a:rPr lang="hu-HU" sz="1800" dirty="0" smtClean="0">
                          <a:effectLst/>
                          <a:latin typeface="Cambria" panose="02040503050406030204" pitchFamily="18" charset="0"/>
                        </a:rPr>
                        <a:t>kiskereskedelmi láncok </a:t>
                      </a: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részéről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Az ökológiai érték nem járul hozzá a költségekhez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00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A földhöz való hozzáférés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Garancia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</a:rPr>
                        <a:t>A munka nagyban növeli a költségeket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8957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" marR="4364" marT="0" marB="0" anchor="ctr">
                    <a:solidFill>
                      <a:srgbClr val="88B96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Kevés szereplő ismeri ezen termékek igazi értékét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1108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mezőgazdasági termelők és a kezdeményezések megfelelő támogatásának hiánya</a:t>
                      </a:r>
                      <a:endParaRPr lang="hu-H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19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438733" y="1388027"/>
            <a:ext cx="11551706" cy="1328023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u="sng" dirty="0">
                <a:solidFill>
                  <a:schemeClr val="bg1"/>
                </a:solidFill>
              </a:rPr>
              <a:t>nagy gépek jobb kihasználása</a:t>
            </a:r>
            <a:r>
              <a:rPr lang="hu-HU" dirty="0">
                <a:solidFill>
                  <a:schemeClr val="bg1"/>
                </a:solidFill>
              </a:rPr>
              <a:t>, a </a:t>
            </a:r>
            <a:r>
              <a:rPr lang="hu-HU" u="sng" dirty="0">
                <a:solidFill>
                  <a:schemeClr val="bg1"/>
                </a:solidFill>
              </a:rPr>
              <a:t>döntéshozók és a fogyasztók tájékoztatása </a:t>
            </a:r>
            <a:r>
              <a:rPr lang="hu-HU" dirty="0">
                <a:solidFill>
                  <a:schemeClr val="bg1"/>
                </a:solidFill>
              </a:rPr>
              <a:t>e termékek extra értékéről és a minőség-elősegítő jogszabályok döntő szerepet játszanak a jövőbeli bővítésben.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35975" y="225072"/>
            <a:ext cx="11754464" cy="815876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81836" y="148396"/>
            <a:ext cx="113847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hu-HU" sz="2600" b="1" u="sng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gazdasággal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kapcsolatos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kihívások 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és szűk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keresztmetszetek - KÖVETKEZTETÉSEK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38733" y="2955768"/>
            <a:ext cx="11551706" cy="1328023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A gazdasági szűk keresztmetszetek az </a:t>
            </a:r>
            <a:r>
              <a:rPr lang="hu-HU" u="sng" dirty="0">
                <a:solidFill>
                  <a:schemeClr val="bg1"/>
                </a:solidFill>
              </a:rPr>
              <a:t>agrár-ökológiai és biotermékek értékein</a:t>
            </a:r>
            <a:r>
              <a:rPr lang="hu-HU" dirty="0">
                <a:solidFill>
                  <a:schemeClr val="bg1"/>
                </a:solidFill>
              </a:rPr>
              <a:t>, illetve az </a:t>
            </a:r>
            <a:r>
              <a:rPr lang="hu-HU" u="sng" dirty="0">
                <a:solidFill>
                  <a:schemeClr val="bg1"/>
                </a:solidFill>
              </a:rPr>
              <a:t>élelmiszer-előállítás tényleges költségeivel kapcsolatos információk és érdeklődés hiányán</a:t>
            </a:r>
            <a:r>
              <a:rPr lang="hu-HU" dirty="0">
                <a:solidFill>
                  <a:schemeClr val="bg1"/>
                </a:solidFill>
              </a:rPr>
              <a:t> alapulnak.</a:t>
            </a:r>
          </a:p>
        </p:txBody>
      </p:sp>
    </p:spTree>
    <p:extLst>
      <p:ext uri="{BB962C8B-B14F-4D97-AF65-F5344CB8AC3E}">
        <p14:creationId xmlns:p14="http://schemas.microsoft.com/office/powerpoint/2010/main" val="411595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235975" y="225071"/>
            <a:ext cx="11754464" cy="367115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1836" y="148396"/>
            <a:ext cx="113847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Bevezetés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298374" y="941091"/>
            <a:ext cx="11551706" cy="578882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</a:rPr>
              <a:t>D2.4 –</a:t>
            </a:r>
            <a:r>
              <a:rPr lang="en-GB" sz="2800" b="1" dirty="0" err="1">
                <a:solidFill>
                  <a:schemeClr val="bg1"/>
                </a:solidFill>
              </a:rPr>
              <a:t>Kihívások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és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szűk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keresztmetszetek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30" name="Jobbra nyíl 29"/>
          <p:cNvSpPr/>
          <p:nvPr/>
        </p:nvSpPr>
        <p:spPr>
          <a:xfrm rot="16200000" flipH="1" flipV="1">
            <a:off x="5707869" y="1089690"/>
            <a:ext cx="789613" cy="2250830"/>
          </a:xfrm>
          <a:prstGeom prst="rightArrow">
            <a:avLst/>
          </a:prstGeom>
          <a:solidFill>
            <a:srgbClr val="FF0000"/>
          </a:solidFill>
          <a:ln>
            <a:solidFill>
              <a:srgbClr val="004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Cím 1"/>
          <p:cNvSpPr txBox="1">
            <a:spLocks/>
          </p:cNvSpPr>
          <p:nvPr/>
        </p:nvSpPr>
        <p:spPr>
          <a:xfrm>
            <a:off x="5543440" y="1848951"/>
            <a:ext cx="111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600">
                <a:latin typeface="Cambria" panose="02040503050406030204" pitchFamily="18" charset="0"/>
              </a:defRPr>
            </a:lvl1pPr>
          </a:lstStyle>
          <a:p>
            <a:pPr algn="ctr"/>
            <a:r>
              <a:rPr lang="hu-HU" b="1" dirty="0" smtClean="0">
                <a:solidFill>
                  <a:schemeClr val="bg1"/>
                </a:solidFill>
              </a:rPr>
              <a:t>CÉL</a:t>
            </a:r>
          </a:p>
        </p:txBody>
      </p:sp>
      <p:sp>
        <p:nvSpPr>
          <p:cNvPr id="5" name="Téglalap 4"/>
          <p:cNvSpPr/>
          <p:nvPr/>
        </p:nvSpPr>
        <p:spPr>
          <a:xfrm>
            <a:off x="752872" y="2815071"/>
            <a:ext cx="108076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A </a:t>
            </a:r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jelenlegi és jövőbeli, </a:t>
            </a:r>
            <a:r>
              <a:rPr lang="hu-HU" sz="2400" u="sng" dirty="0">
                <a:latin typeface="Cambria" panose="02040503050406030204" pitchFamily="18" charset="0"/>
                <a:ea typeface="Calibri" panose="020F0502020204030204" pitchFamily="34" charset="0"/>
              </a:rPr>
              <a:t>“szántóföldtől az asztalig” legjobb gyakorlati megvalósításokkal kapcsolatos szűk keresztmetszetek és a kihívások megvitatása</a:t>
            </a:r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 azzal a szándékkal, hogy </a:t>
            </a:r>
            <a:r>
              <a:rPr lang="hu-HU" sz="2400" u="sng" dirty="0">
                <a:latin typeface="Cambria" panose="02040503050406030204" pitchFamily="18" charset="0"/>
                <a:ea typeface="Calibri" panose="020F0502020204030204" pitchFamily="34" charset="0"/>
              </a:rPr>
              <a:t>technikai és politikai párbeszédet indítsanak</a:t>
            </a:r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 az érdekelt felek széles csoportjának bevonásával.</a:t>
            </a:r>
            <a:endParaRPr lang="hu-H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29" name="Szövegdoboz 28"/>
          <p:cNvSpPr txBox="1"/>
          <p:nvPr/>
        </p:nvSpPr>
        <p:spPr>
          <a:xfrm>
            <a:off x="342013" y="1344178"/>
            <a:ext cx="11521326" cy="1328023"/>
          </a:xfrm>
          <a:prstGeom prst="roundRect">
            <a:avLst/>
          </a:prstGeom>
          <a:solidFill>
            <a:srgbClr val="FFAB0D"/>
          </a:solidFill>
          <a:ln w="38100">
            <a:solidFill>
              <a:srgbClr val="00473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600"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sz="2400" b="1" dirty="0" smtClean="0"/>
              <a:t>SZ.K.: </a:t>
            </a:r>
            <a:r>
              <a:rPr lang="hu-HU" sz="2400" dirty="0"/>
              <a:t>A</a:t>
            </a:r>
            <a:r>
              <a:rPr lang="hu-HU" sz="2400" dirty="0" smtClean="0"/>
              <a:t> </a:t>
            </a:r>
            <a:r>
              <a:rPr lang="hu-HU" sz="2400" u="sng" dirty="0" err="1"/>
              <a:t>bioélelmiszerláncot</a:t>
            </a:r>
            <a:r>
              <a:rPr lang="hu-HU" sz="2400" u="sng" dirty="0"/>
              <a:t> az egységesítés fenyegeti </a:t>
            </a:r>
            <a:r>
              <a:rPr lang="hu-HU" sz="2400" dirty="0"/>
              <a:t>a domináns piac szabályai szerint, amelyek nem veszik figyelembe az </a:t>
            </a:r>
            <a:r>
              <a:rPr lang="hu-HU" sz="2400" dirty="0" err="1"/>
              <a:t>agroökológiai</a:t>
            </a:r>
            <a:r>
              <a:rPr lang="hu-HU" sz="2400" dirty="0"/>
              <a:t> élelmiszerrendszerekben szereplő ökológiai és társadalmi értékeket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35975" y="225072"/>
            <a:ext cx="11754464" cy="815876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81836" y="148396"/>
            <a:ext cx="113847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hu-HU" sz="2600" b="1" u="sng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gazdasággal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kapcsolatos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kihívások 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és szűk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keresztmetszetek - KÖVETKEZTETÉSEK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51771" y="2958194"/>
            <a:ext cx="11475010" cy="1328023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b="1" dirty="0" smtClean="0">
                <a:solidFill>
                  <a:schemeClr val="bg1"/>
                </a:solidFill>
              </a:rPr>
              <a:t>K.: </a:t>
            </a:r>
            <a:r>
              <a:rPr lang="hu-HU" u="sng" dirty="0">
                <a:solidFill>
                  <a:schemeClr val="bg1"/>
                </a:solidFill>
              </a:rPr>
              <a:t>M</a:t>
            </a:r>
            <a:r>
              <a:rPr lang="hu-HU" u="sng" dirty="0" smtClean="0">
                <a:solidFill>
                  <a:schemeClr val="bg1"/>
                </a:solidFill>
              </a:rPr>
              <a:t>egfelelő </a:t>
            </a:r>
            <a:r>
              <a:rPr lang="hu-HU" u="sng" dirty="0">
                <a:solidFill>
                  <a:schemeClr val="bg1"/>
                </a:solidFill>
              </a:rPr>
              <a:t>politikai környezetet és marketing támogatást </a:t>
            </a:r>
            <a:r>
              <a:rPr lang="hu-HU" dirty="0">
                <a:solidFill>
                  <a:schemeClr val="bg1"/>
                </a:solidFill>
              </a:rPr>
              <a:t>hozzunk létre a gazdák számára, valamint olyan kezdeményezéseket indítsunk, amelyek egyidejűleg alapulnak a gazdaságban végzett kutatásokon és a környezetbarát gyakorlaton</a:t>
            </a:r>
          </a:p>
        </p:txBody>
      </p:sp>
    </p:spTree>
    <p:extLst>
      <p:ext uri="{BB962C8B-B14F-4D97-AF65-F5344CB8AC3E}">
        <p14:creationId xmlns:p14="http://schemas.microsoft.com/office/powerpoint/2010/main" val="28352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4786"/>
            <a:ext cx="12192000" cy="923330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rPr>
              <a:t>Köszönjük a megtisztelő figyelmet!</a:t>
            </a:r>
          </a:p>
        </p:txBody>
      </p:sp>
      <p:sp>
        <p:nvSpPr>
          <p:cNvPr id="7" name="Cím 1">
            <a:extLst>
              <a:ext uri="{FF2B5EF4-FFF2-40B4-BE49-F238E27FC236}">
                <a16:creationId xmlns="" xmlns:a16="http://schemas.microsoft.com/office/drawing/2014/main" id="{AD18A23B-4C6B-4063-9B3F-02F74DDEE412}"/>
              </a:ext>
            </a:extLst>
          </p:cNvPr>
          <p:cNvSpPr txBox="1">
            <a:spLocks/>
          </p:cNvSpPr>
          <p:nvPr/>
        </p:nvSpPr>
        <p:spPr>
          <a:xfrm>
            <a:off x="217026" y="4635609"/>
            <a:ext cx="121920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hu-HU" sz="2800" dirty="0" err="1">
                <a:solidFill>
                  <a:srgbClr val="FFC000"/>
                </a:solidFill>
              </a:rPr>
              <a:t>feher.andras</a:t>
            </a:r>
            <a:r>
              <a:rPr lang="hu-HU" sz="2800" dirty="0">
                <a:solidFill>
                  <a:srgbClr val="FFC000"/>
                </a:solidFill>
              </a:rPr>
              <a:t>@</a:t>
            </a:r>
            <a:r>
              <a:rPr lang="hu-HU" sz="2800" dirty="0" err="1">
                <a:solidFill>
                  <a:srgbClr val="FFC000"/>
                </a:solidFill>
              </a:rPr>
              <a:t>econ.unideb.hu</a:t>
            </a:r>
            <a:endParaRPr lang="hu-HU" sz="2800" dirty="0">
              <a:solidFill>
                <a:srgbClr val="FFC00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373" y="2976110"/>
            <a:ext cx="2206366" cy="107166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906691" y="2976111"/>
            <a:ext cx="2151147" cy="107166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65" y="2569909"/>
            <a:ext cx="1979680" cy="1978918"/>
          </a:xfrm>
          <a:prstGeom prst="rect">
            <a:avLst/>
          </a:prstGeom>
        </p:spPr>
      </p:pic>
      <p:sp>
        <p:nvSpPr>
          <p:cNvPr id="13" name="Cím 1">
            <a:extLst>
              <a:ext uri="{FF2B5EF4-FFF2-40B4-BE49-F238E27FC236}">
                <a16:creationId xmlns="" xmlns:a16="http://schemas.microsoft.com/office/drawing/2014/main" id="{AD18A23B-4C6B-4063-9B3F-02F74DDEE412}"/>
              </a:ext>
            </a:extLst>
          </p:cNvPr>
          <p:cNvSpPr txBox="1">
            <a:spLocks/>
          </p:cNvSpPr>
          <p:nvPr/>
        </p:nvSpPr>
        <p:spPr>
          <a:xfrm>
            <a:off x="217026" y="5254946"/>
            <a:ext cx="121920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hu-HU" sz="2800" dirty="0" err="1">
                <a:solidFill>
                  <a:srgbClr val="FFC000"/>
                </a:solidFill>
              </a:rPr>
              <a:t>k</a:t>
            </a:r>
            <a:r>
              <a:rPr lang="hu-HU" sz="2800" dirty="0" err="1" smtClean="0">
                <a:solidFill>
                  <a:srgbClr val="FFC000"/>
                </a:solidFill>
              </a:rPr>
              <a:t>iss.marietta</a:t>
            </a:r>
            <a:r>
              <a:rPr lang="hu-HU" sz="2800" dirty="0" smtClean="0">
                <a:solidFill>
                  <a:srgbClr val="FFC000"/>
                </a:solidFill>
              </a:rPr>
              <a:t>@</a:t>
            </a:r>
            <a:r>
              <a:rPr lang="hu-HU" sz="2800" dirty="0" err="1" smtClean="0">
                <a:solidFill>
                  <a:srgbClr val="FFC000"/>
                </a:solidFill>
              </a:rPr>
              <a:t>econ.unideb.hu</a:t>
            </a:r>
            <a:endParaRPr lang="hu-HU" sz="2800" dirty="0">
              <a:solidFill>
                <a:srgbClr val="FFC00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" y="6369765"/>
            <a:ext cx="12192000" cy="486268"/>
          </a:xfrm>
          <a:prstGeom prst="rect">
            <a:avLst/>
          </a:prstGeom>
          <a:solidFill>
            <a:srgbClr val="094BA1"/>
          </a:solidFill>
          <a:ln>
            <a:solidFill>
              <a:srgbClr val="094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0" y="6369765"/>
            <a:ext cx="12238521" cy="46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0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prezentáció 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„CERERE - Reneszánsz a vidéki Európában: alacsony szerves tartalmú élelmiszer rendszerek beágyazása a táplálkozásba -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Cereal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Renaissance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Rural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Europe: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embedding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low-input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hu-HU" sz="10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(CERERE)”, Szerződésszám: </a:t>
            </a:r>
            <a:r>
              <a:rPr lang="hu-HU" sz="10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727848 keretein belül készült.</a:t>
            </a:r>
            <a:endParaRPr lang="hu-HU" sz="1050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235975" y="225071"/>
            <a:ext cx="11754464" cy="367115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1836" y="148396"/>
            <a:ext cx="113847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Bevezetés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298374" y="941091"/>
            <a:ext cx="11551706" cy="578882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GB" sz="2800" b="1" dirty="0">
                <a:solidFill>
                  <a:prstClr val="white"/>
                </a:solidFill>
              </a:rPr>
              <a:t>D2.4 –</a:t>
            </a:r>
            <a:r>
              <a:rPr lang="en-GB" sz="2800" b="1" dirty="0" err="1">
                <a:solidFill>
                  <a:prstClr val="white"/>
                </a:solidFill>
              </a:rPr>
              <a:t>Kihívások</a:t>
            </a:r>
            <a:r>
              <a:rPr lang="en-GB" sz="2800" b="1" dirty="0">
                <a:solidFill>
                  <a:prstClr val="white"/>
                </a:solidFill>
              </a:rPr>
              <a:t> </a:t>
            </a:r>
            <a:r>
              <a:rPr lang="en-GB" sz="2800" b="1" dirty="0" err="1">
                <a:solidFill>
                  <a:prstClr val="white"/>
                </a:solidFill>
              </a:rPr>
              <a:t>és</a:t>
            </a:r>
            <a:r>
              <a:rPr lang="en-GB" sz="2800" b="1" dirty="0">
                <a:solidFill>
                  <a:prstClr val="white"/>
                </a:solidFill>
              </a:rPr>
              <a:t> </a:t>
            </a:r>
            <a:r>
              <a:rPr lang="en-GB" sz="2800" b="1" dirty="0" err="1">
                <a:solidFill>
                  <a:prstClr val="white"/>
                </a:solidFill>
              </a:rPr>
              <a:t>szűk</a:t>
            </a:r>
            <a:r>
              <a:rPr lang="en-GB" sz="2800" b="1" dirty="0">
                <a:solidFill>
                  <a:prstClr val="white"/>
                </a:solidFill>
              </a:rPr>
              <a:t> </a:t>
            </a:r>
            <a:r>
              <a:rPr lang="en-GB" sz="2800" b="1" dirty="0" err="1">
                <a:solidFill>
                  <a:prstClr val="white"/>
                </a:solidFill>
              </a:rPr>
              <a:t>keresztmetszetek</a:t>
            </a:r>
            <a:endParaRPr lang="hu-HU" sz="2800" dirty="0">
              <a:solidFill>
                <a:prstClr val="white"/>
              </a:solidFill>
            </a:endParaRPr>
          </a:p>
        </p:txBody>
      </p:sp>
      <p:sp>
        <p:nvSpPr>
          <p:cNvPr id="30" name="Jobbra nyíl 29"/>
          <p:cNvSpPr/>
          <p:nvPr/>
        </p:nvSpPr>
        <p:spPr>
          <a:xfrm rot="16200000" flipH="1" flipV="1">
            <a:off x="5679420" y="149049"/>
            <a:ext cx="789613" cy="4131965"/>
          </a:xfrm>
          <a:prstGeom prst="rightArrow">
            <a:avLst/>
          </a:prstGeom>
          <a:solidFill>
            <a:srgbClr val="FF0000"/>
          </a:solidFill>
          <a:ln>
            <a:solidFill>
              <a:srgbClr val="004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1" name="Cím 1"/>
          <p:cNvSpPr txBox="1">
            <a:spLocks/>
          </p:cNvSpPr>
          <p:nvPr/>
        </p:nvSpPr>
        <p:spPr>
          <a:xfrm>
            <a:off x="4729011" y="1774378"/>
            <a:ext cx="271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600">
                <a:latin typeface="Cambria" panose="02040503050406030204" pitchFamily="18" charset="0"/>
              </a:defRPr>
            </a:lvl1pPr>
          </a:lstStyle>
          <a:p>
            <a:pPr algn="ctr"/>
            <a:r>
              <a:rPr lang="hu-HU" b="1" dirty="0" smtClean="0">
                <a:solidFill>
                  <a:prstClr val="white"/>
                </a:solidFill>
              </a:rPr>
              <a:t>Források</a:t>
            </a:r>
          </a:p>
        </p:txBody>
      </p:sp>
      <p:sp>
        <p:nvSpPr>
          <p:cNvPr id="14" name="Téglalap 13"/>
          <p:cNvSpPr/>
          <p:nvPr/>
        </p:nvSpPr>
        <p:spPr>
          <a:xfrm>
            <a:off x="1153925" y="2934746"/>
            <a:ext cx="4428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A</a:t>
            </a:r>
            <a:r>
              <a:rPr lang="en-US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2017 </a:t>
            </a:r>
            <a:r>
              <a:rPr lang="en-US" sz="2400" dirty="0" err="1">
                <a:latin typeface="Cambria" panose="02040503050406030204" pitchFamily="18" charset="0"/>
                <a:ea typeface="Calibri" panose="020F0502020204030204" pitchFamily="34" charset="0"/>
              </a:rPr>
              <a:t>júniusában</a:t>
            </a: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libri" panose="020F0502020204030204" pitchFamily="34" charset="0"/>
              </a:rPr>
              <a:t>Belgiumban</a:t>
            </a: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libri" panose="020F0502020204030204" pitchFamily="34" charset="0"/>
              </a:rPr>
              <a:t>megrendezett</a:t>
            </a: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</a:rPr>
              <a:t> „Let’s Cultivate Diversity” </a:t>
            </a:r>
            <a:r>
              <a:rPr lang="en-US" sz="2400" dirty="0" err="1">
                <a:latin typeface="Cambria" panose="02040503050406030204" pitchFamily="18" charset="0"/>
                <a:ea typeface="Calibri" panose="020F0502020204030204" pitchFamily="34" charset="0"/>
              </a:rPr>
              <a:t>találkozó</a:t>
            </a: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</a:rPr>
              <a:t> (</a:t>
            </a:r>
            <a:r>
              <a:rPr lang="en-US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L</a:t>
            </a:r>
            <a:r>
              <a:rPr lang="hu-HU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C</a:t>
            </a:r>
            <a:r>
              <a:rPr lang="en-US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D</a:t>
            </a: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</a:rPr>
              <a:t>) </a:t>
            </a:r>
            <a:r>
              <a:rPr lang="en-US" sz="2400" dirty="0" err="1">
                <a:latin typeface="Cambria" panose="02040503050406030204" pitchFamily="18" charset="0"/>
                <a:ea typeface="Calibri" panose="020F0502020204030204" pitchFamily="34" charset="0"/>
              </a:rPr>
              <a:t>és</a:t>
            </a: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</a:rPr>
              <a:t> a CERERE </a:t>
            </a:r>
            <a:r>
              <a:rPr lang="en-US" sz="2400" dirty="0" err="1">
                <a:latin typeface="Cambria" panose="02040503050406030204" pitchFamily="18" charset="0"/>
                <a:ea typeface="Calibri" panose="020F0502020204030204" pitchFamily="34" charset="0"/>
              </a:rPr>
              <a:t>partnerek</a:t>
            </a: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libri" panose="020F0502020204030204" pitchFamily="34" charset="0"/>
              </a:rPr>
              <a:t>által</a:t>
            </a: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libri" panose="020F0502020204030204" pitchFamily="34" charset="0"/>
              </a:rPr>
              <a:t>kidolgozott</a:t>
            </a: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</a:rPr>
              <a:t> low </a:t>
            </a:r>
            <a:r>
              <a:rPr lang="en-US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input</a:t>
            </a:r>
            <a:r>
              <a:rPr lang="hu-HU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hu-HU" sz="2400" dirty="0">
              <a:latin typeface="Cambria" panose="02040503050406030204" pitchFamily="18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7261195" y="2934746"/>
            <a:ext cx="4428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Bioélelmiszer-rendszerek </a:t>
            </a:r>
            <a:r>
              <a:rPr lang="hu-HU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esettanulmányaiban (projekt partnerek által gyűjtött) </a:t>
            </a:r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szereplő SWOT </a:t>
            </a:r>
            <a:r>
              <a:rPr lang="hu-HU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elemzések.</a:t>
            </a:r>
            <a:endParaRPr lang="hu-HU" sz="2400" dirty="0">
              <a:latin typeface="Cambria" panose="020405030504060302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98434" y="2773305"/>
            <a:ext cx="1308203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4800" b="1">
                <a:latin typeface="Cambria" panose="02040503050406030204" pitchFamily="18" charset="0"/>
              </a:defRPr>
            </a:lvl1pPr>
          </a:lstStyle>
          <a:p>
            <a:r>
              <a:rPr lang="hu-HU" sz="8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1.</a:t>
            </a:r>
            <a:endParaRPr lang="hu-HU" sz="4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6353600" y="2741829"/>
            <a:ext cx="1090963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4800" b="1">
                <a:latin typeface="Cambria" panose="02040503050406030204" pitchFamily="18" charset="0"/>
              </a:defRPr>
            </a:lvl1pPr>
          </a:lstStyle>
          <a:p>
            <a:r>
              <a:rPr lang="hu-HU" sz="8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2.</a:t>
            </a:r>
            <a:endParaRPr lang="hu-HU" sz="4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1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235975" y="225071"/>
            <a:ext cx="11754464" cy="367115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1836" y="148396"/>
            <a:ext cx="113847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Bevezetés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298374" y="941091"/>
            <a:ext cx="11551706" cy="578882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</a:rPr>
              <a:t>D2.4 –</a:t>
            </a:r>
            <a:r>
              <a:rPr lang="en-GB" sz="2800" b="1" dirty="0" err="1">
                <a:solidFill>
                  <a:schemeClr val="bg1"/>
                </a:solidFill>
              </a:rPr>
              <a:t>Kihívások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és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szűk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keresztmetszetek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30" name="Jobbra nyíl 29"/>
          <p:cNvSpPr/>
          <p:nvPr/>
        </p:nvSpPr>
        <p:spPr>
          <a:xfrm rot="16200000" flipH="1" flipV="1">
            <a:off x="5509881" y="-2118651"/>
            <a:ext cx="789613" cy="8692434"/>
          </a:xfrm>
          <a:prstGeom prst="rightArrow">
            <a:avLst/>
          </a:prstGeom>
          <a:solidFill>
            <a:srgbClr val="FF0000"/>
          </a:solidFill>
          <a:ln>
            <a:solidFill>
              <a:srgbClr val="004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Cím 1"/>
          <p:cNvSpPr txBox="1">
            <a:spLocks/>
          </p:cNvSpPr>
          <p:nvPr/>
        </p:nvSpPr>
        <p:spPr>
          <a:xfrm>
            <a:off x="2829522" y="1815331"/>
            <a:ext cx="615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600">
                <a:latin typeface="Cambria" panose="02040503050406030204" pitchFamily="18" charset="0"/>
              </a:defRPr>
            </a:lvl1pPr>
          </a:lstStyle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ESETTANULMÁNYOK</a:t>
            </a:r>
          </a:p>
        </p:txBody>
      </p:sp>
      <p:sp>
        <p:nvSpPr>
          <p:cNvPr id="5" name="Téglalap 4"/>
          <p:cNvSpPr/>
          <p:nvPr/>
        </p:nvSpPr>
        <p:spPr>
          <a:xfrm>
            <a:off x="716106" y="3062889"/>
            <a:ext cx="10807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u="sng" dirty="0">
                <a:latin typeface="Cambria" panose="02040503050406030204" pitchFamily="18" charset="0"/>
                <a:ea typeface="Calibri" panose="020F0502020204030204" pitchFamily="34" charset="0"/>
              </a:rPr>
              <a:t>31 </a:t>
            </a:r>
            <a:r>
              <a:rPr lang="hu-HU" sz="2400" u="sng" dirty="0" smtClean="0">
                <a:latin typeface="Cambria" panose="02040503050406030204" pitchFamily="18" charset="0"/>
                <a:ea typeface="Calibri" panose="020F0502020204030204" pitchFamily="34" charset="0"/>
              </a:rPr>
              <a:t>esettanulmány</a:t>
            </a:r>
            <a:r>
              <a:rPr lang="hu-HU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 került elemzés alá, </a:t>
            </a:r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az alábbiak szerint elosztva: </a:t>
            </a:r>
            <a:endParaRPr lang="hu-HU" sz="2400" dirty="0" smtClean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/>
            <a:r>
              <a:rPr lang="hu-HU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9 </a:t>
            </a:r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Franciaországból, 8 Olaszországból, 6 Spanyolországból és 2 Finnországból, </a:t>
            </a:r>
            <a:r>
              <a:rPr lang="hu-HU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Magyarországról</a:t>
            </a:r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, Írországból és az Egyesült Királyságból.</a:t>
            </a:r>
            <a:endParaRPr lang="hu-H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9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235975" y="225071"/>
            <a:ext cx="11754464" cy="367115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1836" y="148396"/>
            <a:ext cx="113847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2. A problémafa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(PTA) elemzés 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végrehajtása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298374" y="941091"/>
            <a:ext cx="11551706" cy="1328023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u="sng" dirty="0">
                <a:solidFill>
                  <a:schemeClr val="bg1"/>
                </a:solidFill>
              </a:rPr>
              <a:t>fő problémák azonosításának </a:t>
            </a:r>
            <a:r>
              <a:rPr lang="hu-HU" dirty="0">
                <a:solidFill>
                  <a:schemeClr val="bg1"/>
                </a:solidFill>
              </a:rPr>
              <a:t>módszere, azok okaival és lehetséges hatásaival együtt, segítve a projekttervezőket egyértelmű és </a:t>
            </a:r>
            <a:r>
              <a:rPr lang="hu-HU" u="sng" dirty="0">
                <a:solidFill>
                  <a:schemeClr val="bg1"/>
                </a:solidFill>
              </a:rPr>
              <a:t>kezelhető célok és stratégiák megfogalmazásában azok elérésére</a:t>
            </a:r>
            <a:r>
              <a:rPr lang="hu-H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313564" y="2569366"/>
            <a:ext cx="11521326" cy="1328023"/>
          </a:xfrm>
          <a:prstGeom prst="roundRect">
            <a:avLst/>
          </a:prstGeom>
          <a:solidFill>
            <a:srgbClr val="FFAB0D"/>
          </a:solidFill>
          <a:ln w="38100">
            <a:solidFill>
              <a:srgbClr val="00473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600"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sz="2400" dirty="0"/>
              <a:t>A problémafa elemzése (helyzetelemzésnek vagy csak problémaelemzésnek is nevezik) segít megtalálni a megoldásokat azáltal, hogy </a:t>
            </a:r>
            <a:r>
              <a:rPr lang="hu-HU" sz="2400" u="sng" dirty="0"/>
              <a:t>feltérképezi egy adott probléma ok és okozat viszonyait</a:t>
            </a:r>
            <a:r>
              <a:rPr lang="hu-HU" sz="2400" dirty="0"/>
              <a:t> (EC, 2018)</a:t>
            </a:r>
          </a:p>
        </p:txBody>
      </p:sp>
    </p:spTree>
    <p:extLst>
      <p:ext uri="{BB962C8B-B14F-4D97-AF65-F5344CB8AC3E}">
        <p14:creationId xmlns:p14="http://schemas.microsoft.com/office/powerpoint/2010/main" val="133467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235975" y="225071"/>
            <a:ext cx="11754464" cy="367115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1836" y="148396"/>
            <a:ext cx="113847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2. A problémafa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(PTA) elemzés 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végrehajtása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052824" y="1898871"/>
            <a:ext cx="2637331" cy="2145268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A probléma kezelhető és meghatározható </a:t>
            </a:r>
            <a:r>
              <a:rPr lang="hu-HU" u="sng" dirty="0">
                <a:solidFill>
                  <a:schemeClr val="bg1"/>
                </a:solidFill>
              </a:rPr>
              <a:t>darabokra bontható</a:t>
            </a:r>
            <a:r>
              <a:rPr lang="hu-H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652279" y="2030308"/>
            <a:ext cx="2688590" cy="1736646"/>
          </a:xfrm>
          <a:prstGeom prst="roundRect">
            <a:avLst/>
          </a:prstGeom>
          <a:solidFill>
            <a:srgbClr val="FFAB0D"/>
          </a:solidFill>
          <a:ln w="38100">
            <a:solidFill>
              <a:srgbClr val="00473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600">
                <a:latin typeface="Cambria" panose="02040503050406030204" pitchFamily="18" charset="0"/>
              </a:defRPr>
            </a:lvl1pPr>
          </a:lstStyle>
          <a:p>
            <a:r>
              <a:rPr lang="hu-HU" sz="2400" dirty="0" smtClean="0"/>
              <a:t>Ez </a:t>
            </a:r>
            <a:r>
              <a:rPr lang="hu-HU" sz="2400" dirty="0"/>
              <a:t>gyakran az első lépés a </a:t>
            </a:r>
            <a:r>
              <a:rPr lang="hu-HU" sz="2400" u="sng" dirty="0" err="1"/>
              <a:t>win-win</a:t>
            </a:r>
            <a:r>
              <a:rPr lang="hu-HU" sz="2400" u="sng" dirty="0"/>
              <a:t> megoldások</a:t>
            </a:r>
            <a:r>
              <a:rPr lang="hu-HU" sz="2400" dirty="0"/>
              <a:t> </a:t>
            </a:r>
            <a:r>
              <a:rPr lang="hu-HU" sz="2400" dirty="0" smtClean="0"/>
              <a:t>megtalálásában.</a:t>
            </a:r>
            <a:endParaRPr lang="hu-HU" sz="2400" dirty="0"/>
          </a:p>
        </p:txBody>
      </p:sp>
      <p:sp>
        <p:nvSpPr>
          <p:cNvPr id="12" name="Jobbra nyíl 11"/>
          <p:cNvSpPr/>
          <p:nvPr/>
        </p:nvSpPr>
        <p:spPr>
          <a:xfrm rot="16200000" flipH="1" flipV="1">
            <a:off x="5601767" y="-890885"/>
            <a:ext cx="789613" cy="4131965"/>
          </a:xfrm>
          <a:prstGeom prst="rightArrow">
            <a:avLst/>
          </a:prstGeom>
          <a:solidFill>
            <a:srgbClr val="FF0000"/>
          </a:solidFill>
          <a:ln>
            <a:solidFill>
              <a:srgbClr val="004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625317" y="726929"/>
            <a:ext cx="271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600">
                <a:latin typeface="Cambria" panose="02040503050406030204" pitchFamily="18" charset="0"/>
              </a:defRPr>
            </a:lvl1pPr>
          </a:lstStyle>
          <a:p>
            <a:pPr algn="ctr"/>
            <a:r>
              <a:rPr lang="hu-HU" b="1" dirty="0" smtClean="0">
                <a:solidFill>
                  <a:prstClr val="white"/>
                </a:solidFill>
              </a:rPr>
              <a:t>Előnyei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8456204" y="1885302"/>
            <a:ext cx="2805354" cy="2145268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Segíthet annak megállapításában, hogy van-e </a:t>
            </a:r>
            <a:r>
              <a:rPr lang="hu-HU" u="sng" dirty="0">
                <a:solidFill>
                  <a:schemeClr val="bg1"/>
                </a:solidFill>
              </a:rPr>
              <a:t>további </a:t>
            </a:r>
            <a:r>
              <a:rPr lang="hu-HU" u="sng" dirty="0" smtClean="0">
                <a:solidFill>
                  <a:schemeClr val="bg1"/>
                </a:solidFill>
              </a:rPr>
              <a:t>információ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406394" y="4510338"/>
            <a:ext cx="5500563" cy="1736646"/>
          </a:xfrm>
          <a:prstGeom prst="roundRect">
            <a:avLst/>
          </a:prstGeom>
          <a:solidFill>
            <a:srgbClr val="FFAB0D"/>
          </a:solidFill>
          <a:ln w="38100">
            <a:solidFill>
              <a:srgbClr val="00473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600">
                <a:latin typeface="Cambria" panose="02040503050406030204" pitchFamily="18" charset="0"/>
              </a:defRPr>
            </a:lvl1pPr>
          </a:lstStyle>
          <a:p>
            <a:r>
              <a:rPr lang="hu-HU" sz="2400" dirty="0"/>
              <a:t>A </a:t>
            </a:r>
            <a:r>
              <a:rPr lang="hu-HU" sz="2400" u="sng" dirty="0"/>
              <a:t>jelenlegi kérdésekkel</a:t>
            </a:r>
            <a:r>
              <a:rPr lang="hu-HU" sz="2400" dirty="0"/>
              <a:t> - nem a nyilvánvaló, jövőbeli vagy múltbeli kérdésekkel - foglalkoznak és azonosítják </a:t>
            </a:r>
            <a:r>
              <a:rPr lang="hu-HU" sz="2400" dirty="0" smtClean="0"/>
              <a:t>őket.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3294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235975" y="225071"/>
            <a:ext cx="11754464" cy="367115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1836" y="148396"/>
            <a:ext cx="113847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2. A problémafa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(PTA) elemzés 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végrehajtása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053514" y="1765445"/>
            <a:ext cx="10936925" cy="919401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A</a:t>
            </a:r>
            <a:r>
              <a:rPr lang="hu-HU" dirty="0" smtClean="0">
                <a:solidFill>
                  <a:schemeClr val="bg1"/>
                </a:solidFill>
              </a:rPr>
              <a:t>z </a:t>
            </a:r>
            <a:r>
              <a:rPr lang="hu-HU" dirty="0">
                <a:solidFill>
                  <a:schemeClr val="bg1"/>
                </a:solidFill>
              </a:rPr>
              <a:t>alternatív gabonatermesztési rendszerek főbb akadályainak és kihívásainak azonosítása az EU-ban az előállítás és feldolgozás </a:t>
            </a:r>
            <a:r>
              <a:rPr lang="hu-HU" dirty="0" smtClean="0">
                <a:solidFill>
                  <a:schemeClr val="bg1"/>
                </a:solidFill>
              </a:rPr>
              <a:t>terén.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039838" y="2914325"/>
            <a:ext cx="10921735" cy="919401"/>
          </a:xfrm>
          <a:prstGeom prst="roundRect">
            <a:avLst/>
          </a:prstGeom>
          <a:solidFill>
            <a:srgbClr val="FFAB0D"/>
          </a:solidFill>
          <a:ln w="38100">
            <a:solidFill>
              <a:srgbClr val="00473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600"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sz="2400" dirty="0"/>
              <a:t>A</a:t>
            </a:r>
            <a:r>
              <a:rPr lang="hu-HU" sz="2400" dirty="0" smtClean="0"/>
              <a:t> </a:t>
            </a:r>
            <a:r>
              <a:rPr lang="hu-HU" sz="2400" dirty="0"/>
              <a:t>legfontosabb szűk keresztmetszetek és kihívások lebontása a kihívások és szűk keresztmetszetek alacsonyabb </a:t>
            </a:r>
            <a:r>
              <a:rPr lang="hu-HU" sz="2400" dirty="0" smtClean="0"/>
              <a:t>szintjére.</a:t>
            </a:r>
            <a:endParaRPr lang="hu-HU" sz="2400" dirty="0"/>
          </a:p>
        </p:txBody>
      </p:sp>
      <p:sp>
        <p:nvSpPr>
          <p:cNvPr id="12" name="Jobbra nyíl 11"/>
          <p:cNvSpPr/>
          <p:nvPr/>
        </p:nvSpPr>
        <p:spPr>
          <a:xfrm rot="16200000" flipH="1" flipV="1">
            <a:off x="5601767" y="-890885"/>
            <a:ext cx="789613" cy="4131965"/>
          </a:xfrm>
          <a:prstGeom prst="rightArrow">
            <a:avLst/>
          </a:prstGeom>
          <a:solidFill>
            <a:srgbClr val="FF0000"/>
          </a:solidFill>
          <a:ln>
            <a:solidFill>
              <a:srgbClr val="004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625317" y="726929"/>
            <a:ext cx="271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600">
                <a:latin typeface="Cambria" panose="02040503050406030204" pitchFamily="18" charset="0"/>
              </a:defRPr>
            </a:lvl1pPr>
          </a:lstStyle>
          <a:p>
            <a:pPr algn="ctr"/>
            <a:r>
              <a:rPr lang="hu-HU" b="1" dirty="0" smtClean="0">
                <a:solidFill>
                  <a:prstClr val="white"/>
                </a:solidFill>
              </a:rPr>
              <a:t>Lépései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09867" y="1692367"/>
            <a:ext cx="89984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4800" b="1">
                <a:latin typeface="Cambria" panose="02040503050406030204" pitchFamily="18" charset="0"/>
              </a:defRPr>
            </a:lvl1pPr>
          </a:lstStyle>
          <a:p>
            <a:r>
              <a:rPr lang="hu-HU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1.</a:t>
            </a:r>
            <a:endParaRPr lang="hu-HU" sz="2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039838" y="4128065"/>
            <a:ext cx="10979466" cy="919401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A szűk keresztmetszetek és kihívások alsó szintjének közvetlen okainak (gyökereinek) azonosítása.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44420" y="2903463"/>
            <a:ext cx="89984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4800" b="1">
                <a:latin typeface="Cambria" panose="02040503050406030204" pitchFamily="18" charset="0"/>
              </a:defRPr>
            </a:lvl1pPr>
          </a:lstStyle>
          <a:p>
            <a:r>
              <a:rPr lang="hu-HU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2.</a:t>
            </a:r>
            <a:endParaRPr lang="hu-HU" sz="2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26054" y="4056272"/>
            <a:ext cx="89984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4800" b="1">
                <a:latin typeface="Cambria" panose="02040503050406030204" pitchFamily="18" charset="0"/>
              </a:defRPr>
            </a:lvl1pPr>
          </a:lstStyle>
          <a:p>
            <a:r>
              <a:rPr lang="hu-HU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3.</a:t>
            </a:r>
            <a:endParaRPr lang="hu-HU" sz="2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3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15" grpId="0"/>
      <p:bldP spid="16" grpId="0" animBg="1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235975" y="225071"/>
            <a:ext cx="11754464" cy="367115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1836" y="148396"/>
            <a:ext cx="113847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2. A problémafa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(PTA) elemzés 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végrehajtása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Jobbra nyíl 11"/>
          <p:cNvSpPr/>
          <p:nvPr/>
        </p:nvSpPr>
        <p:spPr>
          <a:xfrm rot="16200000" flipH="1" flipV="1">
            <a:off x="5601767" y="-890885"/>
            <a:ext cx="789613" cy="4131965"/>
          </a:xfrm>
          <a:prstGeom prst="rightArrow">
            <a:avLst/>
          </a:prstGeom>
          <a:solidFill>
            <a:srgbClr val="FF0000"/>
          </a:solidFill>
          <a:ln>
            <a:solidFill>
              <a:srgbClr val="004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625317" y="726929"/>
            <a:ext cx="271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600">
                <a:latin typeface="Cambria" panose="02040503050406030204" pitchFamily="18" charset="0"/>
              </a:defRPr>
            </a:lvl1pPr>
          </a:lstStyle>
          <a:p>
            <a:pPr algn="ctr"/>
            <a:r>
              <a:rPr lang="hu-HU" b="1" dirty="0" smtClean="0">
                <a:solidFill>
                  <a:prstClr val="white"/>
                </a:solidFill>
              </a:rPr>
              <a:t>Szintek</a:t>
            </a:r>
          </a:p>
        </p:txBody>
      </p:sp>
      <p:sp>
        <p:nvSpPr>
          <p:cNvPr id="23" name="Téglalap 22"/>
          <p:cNvSpPr/>
          <p:nvPr/>
        </p:nvSpPr>
        <p:spPr>
          <a:xfrm>
            <a:off x="768231" y="1940136"/>
            <a:ext cx="10807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Az előzetes szűk keresztmetszetekről és kihívásokról szóló fákat a DE kutatói megvitatták, módosították és kiegészítették egy ötletbörze során, ahol </a:t>
            </a:r>
            <a:r>
              <a:rPr lang="hu-HU" sz="2400" u="sng" dirty="0" smtClean="0">
                <a:latin typeface="Cambria" panose="02040503050406030204" pitchFamily="18" charset="0"/>
                <a:ea typeface="Calibri" panose="020F0502020204030204" pitchFamily="34" charset="0"/>
              </a:rPr>
              <a:t>az első szinthez kapcsolódóan három (fő) problémát</a:t>
            </a:r>
            <a:r>
              <a:rPr lang="hu-HU" sz="2400" u="sng" dirty="0" smtClean="0"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hu-HU" sz="2400" u="sng" dirty="0" smtClean="0">
                <a:latin typeface="Cambria" panose="02040503050406030204" pitchFamily="18" charset="0"/>
                <a:ea typeface="Calibri" panose="020F0502020204030204" pitchFamily="34" charset="0"/>
              </a:rPr>
              <a:t>azonosítottak</a:t>
            </a:r>
            <a:r>
              <a:rPr lang="hu-HU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hu-HU" sz="2400" dirty="0">
              <a:latin typeface="Cambria" panose="02040503050406030204" pitchFamily="18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630356" y="3623168"/>
            <a:ext cx="2637331" cy="919401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r>
              <a:rPr lang="hu-HU" dirty="0" smtClean="0">
                <a:solidFill>
                  <a:schemeClr val="bg1"/>
                </a:solidFill>
              </a:rPr>
              <a:t>Agronómiai fenntarthatósági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4625317" y="3811671"/>
            <a:ext cx="2688590" cy="510778"/>
          </a:xfrm>
          <a:prstGeom prst="roundRect">
            <a:avLst/>
          </a:prstGeom>
          <a:solidFill>
            <a:srgbClr val="FFAB0D"/>
          </a:solidFill>
          <a:ln w="38100">
            <a:solidFill>
              <a:srgbClr val="00473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600">
                <a:latin typeface="Cambria" panose="02040503050406030204" pitchFamily="18" charset="0"/>
              </a:defRPr>
            </a:lvl1pPr>
          </a:lstStyle>
          <a:p>
            <a:r>
              <a:rPr lang="hu-HU" sz="2400" dirty="0"/>
              <a:t>T</a:t>
            </a:r>
            <a:r>
              <a:rPr lang="hu-HU" sz="2400" dirty="0" smtClean="0"/>
              <a:t>ermelési </a:t>
            </a:r>
            <a:r>
              <a:rPr lang="hu-HU" sz="2400" dirty="0"/>
              <a:t>lánc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7671537" y="3788972"/>
            <a:ext cx="2637331" cy="510778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r>
              <a:rPr lang="hu-HU" dirty="0"/>
              <a:t>G</a:t>
            </a:r>
            <a:r>
              <a:rPr lang="hu-HU" dirty="0" smtClean="0"/>
              <a:t>azdaság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4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74" y="6673516"/>
            <a:ext cx="12208444" cy="189477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7" name="Téglalap 16"/>
          <p:cNvSpPr/>
          <p:nvPr/>
        </p:nvSpPr>
        <p:spPr>
          <a:xfrm rot="16200000">
            <a:off x="8740918" y="3367276"/>
            <a:ext cx="6840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9" name="Téglalap 18"/>
          <p:cNvSpPr/>
          <p:nvPr/>
        </p:nvSpPr>
        <p:spPr>
          <a:xfrm rot="16200000">
            <a:off x="-3411567" y="3395886"/>
            <a:ext cx="6912000" cy="108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276" y="0"/>
            <a:ext cx="12060000" cy="180000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7044"/>
          <a:stretch/>
        </p:blipFill>
        <p:spPr>
          <a:xfrm>
            <a:off x="377302" y="5276945"/>
            <a:ext cx="2151147" cy="1071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04" y="5079863"/>
            <a:ext cx="1439019" cy="1438465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235975" y="225071"/>
            <a:ext cx="11754464" cy="367115"/>
          </a:xfrm>
          <a:prstGeom prst="rect">
            <a:avLst/>
          </a:prstGeom>
          <a:solidFill>
            <a:srgbClr val="FFAB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1836" y="148396"/>
            <a:ext cx="113847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2. A problémafa </a:t>
            </a:r>
            <a:r>
              <a:rPr lang="hu-HU" sz="2600" b="1" cap="small" dirty="0" smtClean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(PTA) elemzés </a:t>
            </a:r>
            <a:r>
              <a:rPr lang="hu-HU" sz="2600" b="1" cap="small" dirty="0">
                <a:solidFill>
                  <a:srgbClr val="0047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végrehajtása</a:t>
            </a:r>
            <a:endParaRPr lang="en-US" sz="2600" b="1" cap="small" dirty="0">
              <a:solidFill>
                <a:srgbClr val="004735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639987" y="1856170"/>
            <a:ext cx="2637331" cy="919401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r>
              <a:rPr lang="hu-HU" dirty="0" smtClean="0">
                <a:solidFill>
                  <a:schemeClr val="bg1"/>
                </a:solidFill>
              </a:rPr>
              <a:t>Agronómiai fenntarthatósági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634948" y="2044673"/>
            <a:ext cx="2688590" cy="510778"/>
          </a:xfrm>
          <a:prstGeom prst="roundRect">
            <a:avLst/>
          </a:prstGeom>
          <a:solidFill>
            <a:srgbClr val="FFAB0D"/>
          </a:solidFill>
          <a:ln w="38100">
            <a:solidFill>
              <a:srgbClr val="00473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600">
                <a:latin typeface="Cambria" panose="02040503050406030204" pitchFamily="18" charset="0"/>
              </a:defRPr>
            </a:lvl1pPr>
          </a:lstStyle>
          <a:p>
            <a:r>
              <a:rPr lang="hu-HU" sz="2400" dirty="0"/>
              <a:t>T</a:t>
            </a:r>
            <a:r>
              <a:rPr lang="hu-HU" sz="2400" dirty="0" smtClean="0"/>
              <a:t>ermelési </a:t>
            </a:r>
            <a:r>
              <a:rPr lang="hu-HU" sz="2400" dirty="0"/>
              <a:t>lánc</a:t>
            </a:r>
          </a:p>
        </p:txBody>
      </p:sp>
      <p:sp>
        <p:nvSpPr>
          <p:cNvPr id="12" name="Jobbra nyíl 11"/>
          <p:cNvSpPr/>
          <p:nvPr/>
        </p:nvSpPr>
        <p:spPr>
          <a:xfrm rot="16200000" flipH="1" flipV="1">
            <a:off x="5421105" y="-2116317"/>
            <a:ext cx="789613" cy="6422569"/>
          </a:xfrm>
          <a:prstGeom prst="rightArrow">
            <a:avLst/>
          </a:prstGeom>
          <a:solidFill>
            <a:srgbClr val="FF0000"/>
          </a:solidFill>
          <a:ln>
            <a:solidFill>
              <a:srgbClr val="004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017826" y="728579"/>
            <a:ext cx="3596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600">
                <a:latin typeface="Cambria" panose="02040503050406030204" pitchFamily="18" charset="0"/>
              </a:defRPr>
            </a:lvl1pPr>
          </a:lstStyle>
          <a:p>
            <a:pPr algn="ctr"/>
            <a:r>
              <a:rPr lang="hu-HU" sz="2400" b="1" dirty="0" smtClean="0">
                <a:solidFill>
                  <a:prstClr val="white"/>
                </a:solidFill>
              </a:rPr>
              <a:t>Első szint problémái</a:t>
            </a:r>
            <a:endParaRPr lang="hu-HU" sz="2400" b="1" dirty="0" smtClean="0">
              <a:solidFill>
                <a:prstClr val="white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681168" y="2021974"/>
            <a:ext cx="2637331" cy="510778"/>
          </a:xfrm>
          <a:prstGeom prst="roundRect">
            <a:avLst/>
          </a:prstGeom>
          <a:solidFill>
            <a:srgbClr val="004735"/>
          </a:solidFill>
          <a:ln w="38100">
            <a:solidFill>
              <a:srgbClr val="FFAB0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>
                <a:solidFill>
                  <a:srgbClr val="FFFF00"/>
                </a:solidFill>
                <a:latin typeface="Cambria" panose="02040503050406030204" pitchFamily="18" charset="0"/>
              </a:defRPr>
            </a:lvl1pPr>
          </a:lstStyle>
          <a:p>
            <a:r>
              <a:rPr lang="hu-HU" dirty="0"/>
              <a:t>G</a:t>
            </a:r>
            <a:r>
              <a:rPr lang="hu-HU" dirty="0" smtClean="0"/>
              <a:t>azdaság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706892" y="2984822"/>
            <a:ext cx="10807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Az </a:t>
            </a:r>
            <a:r>
              <a:rPr lang="hu-HU" sz="2400" u="sng" dirty="0">
                <a:latin typeface="Cambria" panose="02040503050406030204" pitchFamily="18" charset="0"/>
                <a:ea typeface="Calibri" panose="020F0502020204030204" pitchFamily="34" charset="0"/>
              </a:rPr>
              <a:t>alacsonyabb szintű szűk keresztmetszetek és azok gyökerei</a:t>
            </a:r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hu-HU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későbbiek során </a:t>
            </a:r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kerülnek részletesen ismertetésre. Ezeket a megállapításokat egy </a:t>
            </a:r>
            <a:r>
              <a:rPr lang="hu-HU" sz="2400" u="sng" dirty="0">
                <a:latin typeface="Cambria" panose="02040503050406030204" pitchFamily="18" charset="0"/>
                <a:ea typeface="Calibri" panose="020F0502020204030204" pitchFamily="34" charset="0"/>
              </a:rPr>
              <a:t>fókuszcsoportos megbeszélés</a:t>
            </a:r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 útján </a:t>
            </a:r>
            <a:r>
              <a:rPr lang="hu-HU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értelmeztük</a:t>
            </a:r>
            <a:r>
              <a:rPr lang="hu-HU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a CERERE </a:t>
            </a:r>
            <a:r>
              <a:rPr lang="hu-HU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partnerekkel.</a:t>
            </a:r>
            <a:endParaRPr lang="hu-HU" sz="2400" dirty="0">
              <a:latin typeface="Cambria" panose="02040503050406030204" pitchFamily="18" charset="0"/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2258834" y="4508221"/>
            <a:ext cx="82616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A fő kihívások és a szűk keresztmetszetek, valamint azok okainak és gyökereinek azonosítását követően a </a:t>
            </a:r>
            <a:r>
              <a:rPr lang="hu-HU" sz="2400" u="sng" dirty="0">
                <a:latin typeface="Cambria" panose="02040503050406030204" pitchFamily="18" charset="0"/>
                <a:ea typeface="Calibri" panose="020F0502020204030204" pitchFamily="34" charset="0"/>
              </a:rPr>
              <a:t>projektpartnereknek javaslatokat </a:t>
            </a:r>
            <a:r>
              <a:rPr lang="hu-HU" sz="2400" u="sng" dirty="0" smtClean="0">
                <a:latin typeface="Cambria" panose="02040503050406030204" pitchFamily="18" charset="0"/>
                <a:ea typeface="Calibri" panose="020F0502020204030204" pitchFamily="34" charset="0"/>
              </a:rPr>
              <a:t>kellett </a:t>
            </a:r>
            <a:r>
              <a:rPr lang="hu-HU" sz="2400" u="sng" dirty="0">
                <a:latin typeface="Cambria" panose="02040503050406030204" pitchFamily="18" charset="0"/>
                <a:ea typeface="Calibri" panose="020F0502020204030204" pitchFamily="34" charset="0"/>
              </a:rPr>
              <a:t>tenniük</a:t>
            </a:r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 arra, hogyan lehet azokat </a:t>
            </a:r>
            <a:r>
              <a:rPr lang="hu-HU" sz="2400" u="sng" dirty="0">
                <a:latin typeface="Cambria" panose="02040503050406030204" pitchFamily="18" charset="0"/>
                <a:ea typeface="Calibri" panose="020F0502020204030204" pitchFamily="34" charset="0"/>
              </a:rPr>
              <a:t>egyenként megoldani, megoldásfát eredményezve</a:t>
            </a:r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. Ezt a </a:t>
            </a:r>
            <a:r>
              <a:rPr lang="hu-HU" sz="2400" u="sng" dirty="0">
                <a:latin typeface="Cambria" panose="02040503050406030204" pitchFamily="18" charset="0"/>
                <a:ea typeface="Calibri" panose="020F0502020204030204" pitchFamily="34" charset="0"/>
              </a:rPr>
              <a:t>3.2. </a:t>
            </a:r>
            <a:r>
              <a:rPr lang="hu-HU" sz="2400" u="sng" dirty="0" smtClean="0">
                <a:latin typeface="Cambria" panose="02040503050406030204" pitchFamily="18" charset="0"/>
                <a:ea typeface="Calibri" panose="020F0502020204030204" pitchFamily="34" charset="0"/>
              </a:rPr>
              <a:t>feladat </a:t>
            </a:r>
            <a:r>
              <a:rPr lang="hu-HU" sz="2400" u="sng" dirty="0">
                <a:latin typeface="Cambria" panose="02040503050406030204" pitchFamily="18" charset="0"/>
                <a:ea typeface="Calibri" panose="020F0502020204030204" pitchFamily="34" charset="0"/>
              </a:rPr>
              <a:t>keretében</a:t>
            </a:r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hu-HU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hajtották </a:t>
            </a:r>
            <a:r>
              <a:rPr lang="hu-HU" sz="2400" dirty="0">
                <a:latin typeface="Cambria" panose="02040503050406030204" pitchFamily="18" charset="0"/>
                <a:ea typeface="Calibri" panose="020F0502020204030204" pitchFamily="34" charset="0"/>
              </a:rPr>
              <a:t>végre.</a:t>
            </a:r>
            <a:endParaRPr lang="hu-H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0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Kondenzcsík</Template>
  <TotalTime>4323</TotalTime>
  <Words>1450</Words>
  <Application>Microsoft Office PowerPoint</Application>
  <PresentationFormat>Szélesvásznú</PresentationFormat>
  <Paragraphs>213</Paragraphs>
  <Slides>21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DINPro-Medium</vt:lpstr>
      <vt:lpstr>Times New Roman</vt:lpstr>
      <vt:lpstr>Office-téma</vt:lpstr>
      <vt:lpstr>1_Office-téma</vt:lpstr>
      <vt:lpstr>Nehézségek és kihívások a hagyományos gabonatermesztésben – Tapasztalatok a CERERE projektben vállalt feladatok alapján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Köszönjük a megtisztelő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Sportmotiváció és attitűdök vizsgálata aktív spotfogyasztó felnőttek körében</dc:title>
  <dc:creator>user</dc:creator>
  <cp:lastModifiedBy>Fehér Andris</cp:lastModifiedBy>
  <cp:revision>351</cp:revision>
  <dcterms:created xsi:type="dcterms:W3CDTF">2017-08-28T22:26:14Z</dcterms:created>
  <dcterms:modified xsi:type="dcterms:W3CDTF">2019-10-31T06:37:17Z</dcterms:modified>
</cp:coreProperties>
</file>